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90" r:id="rId4"/>
    <p:sldId id="291" r:id="rId5"/>
    <p:sldId id="292" r:id="rId6"/>
    <p:sldId id="293" r:id="rId7"/>
    <p:sldId id="295" r:id="rId8"/>
    <p:sldId id="296" r:id="rId9"/>
    <p:sldId id="297" r:id="rId10"/>
    <p:sldId id="298" r:id="rId11"/>
    <p:sldId id="299" r:id="rId12"/>
    <p:sldId id="300" r:id="rId13"/>
    <p:sldId id="302" r:id="rId14"/>
    <p:sldId id="304" r:id="rId15"/>
    <p:sldId id="303" r:id="rId16"/>
    <p:sldId id="306" r:id="rId17"/>
    <p:sldId id="305" r:id="rId18"/>
    <p:sldId id="307" r:id="rId19"/>
    <p:sldId id="30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dLbls>
            <c:showVal val="1"/>
          </c:dLbls>
          <c:cat>
            <c:strRef>
              <c:f>Sheet1!$A$2:$A$9</c:f>
              <c:strCache>
                <c:ptCount val="8"/>
                <c:pt idx="0">
                  <c:v>UNI</c:v>
                </c:pt>
                <c:pt idx="1">
                  <c:v>UNS</c:v>
                </c:pt>
                <c:pt idx="2">
                  <c:v>UNSA</c:v>
                </c:pt>
                <c:pt idx="3">
                  <c:v>UNMO</c:v>
                </c:pt>
                <c:pt idx="4">
                  <c:v>UPKM</c:v>
                </c:pt>
                <c:pt idx="5">
                  <c:v>TCASU</c:v>
                </c:pt>
                <c:pt idx="6">
                  <c:v>UoM</c:v>
                </c:pt>
                <c:pt idx="7">
                  <c:v>PWMC VV</c:v>
                </c:pt>
              </c:strCache>
            </c:strRef>
          </c:cat>
          <c:val>
            <c:numRef>
              <c:f>Sheet1!$B$2:$B$9</c:f>
              <c:numCache>
                <c:formatCode>General</c:formatCode>
                <c:ptCount val="8"/>
                <c:pt idx="0">
                  <c:v>0</c:v>
                </c:pt>
                <c:pt idx="1">
                  <c:v>5</c:v>
                </c:pt>
                <c:pt idx="2">
                  <c:v>40</c:v>
                </c:pt>
                <c:pt idx="3">
                  <c:v>20</c:v>
                </c:pt>
                <c:pt idx="4">
                  <c:v>25</c:v>
                </c:pt>
                <c:pt idx="5">
                  <c:v>7</c:v>
                </c:pt>
                <c:pt idx="6">
                  <c:v>9</c:v>
                </c:pt>
                <c:pt idx="7">
                  <c:v>4</c:v>
                </c:pt>
              </c:numCache>
            </c:numRef>
          </c:val>
        </c:ser>
        <c:axId val="183134848"/>
        <c:axId val="183202560"/>
      </c:barChart>
      <c:catAx>
        <c:axId val="183134848"/>
        <c:scaling>
          <c:orientation val="minMax"/>
        </c:scaling>
        <c:axPos val="b"/>
        <c:tickLblPos val="nextTo"/>
        <c:crossAx val="183202560"/>
        <c:crosses val="autoZero"/>
        <c:auto val="1"/>
        <c:lblAlgn val="ctr"/>
        <c:lblOffset val="100"/>
      </c:catAx>
      <c:valAx>
        <c:axId val="183202560"/>
        <c:scaling>
          <c:orientation val="minMax"/>
        </c:scaling>
        <c:axPos val="l"/>
        <c:majorGridlines/>
        <c:numFmt formatCode="General" sourceLinked="1"/>
        <c:tickLblPos val="nextTo"/>
        <c:crossAx val="183134848"/>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07-May-19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 xmlns:p14="http://schemas.microsoft.com/office/powerpoint/2010/main" val="11419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10</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11</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14</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16</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17</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18</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19</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5</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6</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7</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8</a:t>
            </a:fld>
            <a:endParaRPr lang="en-US"/>
          </a:p>
        </p:txBody>
      </p:sp>
    </p:spTree>
    <p:extLst>
      <p:ext uri="{BB962C8B-B14F-4D97-AF65-F5344CB8AC3E}">
        <p14:creationId xmlns="" xmlns:p14="http://schemas.microsoft.com/office/powerpoint/2010/main" val="189510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9</a:t>
            </a:fld>
            <a:endParaRPr lang="en-US"/>
          </a:p>
        </p:txBody>
      </p:sp>
    </p:spTree>
    <p:extLst>
      <p:ext uri="{BB962C8B-B14F-4D97-AF65-F5344CB8AC3E}">
        <p14:creationId xmlns="" xmlns:p14="http://schemas.microsoft.com/office/powerpoint/2010/main"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07-May-19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07-May-19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07-May-19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07-May-19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07-May-19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07-May-19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4.tiff"/><Relationship Id="rId4" Type="http://schemas.openxmlformats.org/officeDocument/2006/relationships/image" Target="../media/image3.tiff"/></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709738"/>
            <a:ext cx="6400800" cy="1143000"/>
          </a:xfrm>
        </p:spPr>
        <p:txBody>
          <a:bodyPr/>
          <a:lstStyle/>
          <a:p>
            <a:r>
              <a:rPr lang="sr-Latn-BA"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Overview of the first six project months and future tasks</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Milan Gocić</a:t>
            </a:r>
          </a:p>
          <a:p>
            <a:r>
              <a:rPr lang="sr-Latn-BA" sz="1800" dirty="0" smtClean="0">
                <a:solidFill>
                  <a:schemeClr val="accent1">
                    <a:lumMod val="75000"/>
                  </a:schemeClr>
                </a:solidFill>
                <a:latin typeface="Calibri Light" pitchFamily="34" charset="0"/>
                <a:cs typeface="Calibri Light" pitchFamily="34" charset="0"/>
              </a:rPr>
              <a:t>University of Niš</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smtClean="0">
                <a:solidFill>
                  <a:schemeClr val="accent1">
                    <a:lumMod val="75000"/>
                  </a:schemeClr>
                </a:solidFill>
                <a:latin typeface="Calibri Light" pitchFamily="34" charset="0"/>
                <a:cs typeface="Calibri Light" pitchFamily="34" charset="0"/>
              </a:rPr>
              <a:t>First SC meeting/ 08 May 2019</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WP6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Dissemination and exploitation</a:t>
            </a:r>
            <a:endParaRPr lang="en-US" sz="2800"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8153400" cy="3337559"/>
        </p:xfrm>
        <a:graphic>
          <a:graphicData uri="http://schemas.openxmlformats.org/drawingml/2006/table">
            <a:tbl>
              <a:tblPr firstRow="1" bandRow="1">
                <a:tableStyleId>{5C22544A-7EE6-4342-B048-85BDC9FD1C3A}</a:tableStyleId>
              </a:tblPr>
              <a:tblGrid>
                <a:gridCol w="6717035"/>
                <a:gridCol w="1436365"/>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6.1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Creation of the Dissemination &amp; Exploitation Plan </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Dissemination and exploitation plan</a:t>
                      </a:r>
                      <a:r>
                        <a:rPr lang="sr-Latn-RS" sz="1600" kern="1200" dirty="0" smtClean="0">
                          <a:solidFill>
                            <a:schemeClr val="tx1"/>
                          </a:solidFill>
                          <a:latin typeface="Calibri Light" pitchFamily="34" charset="0"/>
                          <a:ea typeface="+mn-ea"/>
                          <a:cs typeface="Calibri Light" pitchFamily="34" charset="0"/>
                        </a:rPr>
                        <a:t> (v02)</a:t>
                      </a:r>
                      <a:r>
                        <a:rPr lang="en-GB" sz="1600" kern="1200" dirty="0" smtClean="0">
                          <a:solidFill>
                            <a:schemeClr val="tx1"/>
                          </a:solidFill>
                          <a:latin typeface="Calibri Light" pitchFamily="34" charset="0"/>
                          <a:ea typeface="+mn-ea"/>
                          <a:cs typeface="Calibri Light" pitchFamily="34" charset="0"/>
                        </a:rPr>
                        <a:t> created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6.2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project website and promotional materials</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Promotion material created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lt1"/>
                          </a:solidFill>
                          <a:latin typeface="Calibri Light" pitchFamily="34" charset="0"/>
                          <a:ea typeface="+mn-ea"/>
                          <a:cs typeface="Calibri Light" pitchFamily="34" charset="0"/>
                        </a:rPr>
                        <a:t>6.3 </a:t>
                      </a:r>
                      <a:r>
                        <a:rPr lang="en-GB" sz="1800" b="1" kern="1200" dirty="0" smtClean="0">
                          <a:solidFill>
                            <a:schemeClr val="lt1"/>
                          </a:solidFill>
                          <a:latin typeface="Calibri Light" pitchFamily="34" charset="0"/>
                          <a:ea typeface="+mn-ea"/>
                          <a:cs typeface="Calibri Light" pitchFamily="34" charset="0"/>
                        </a:rPr>
                        <a:t>Info days for student enrolment</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Info days organized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WP6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Dissemination and exploitation</a:t>
            </a:r>
            <a:endParaRPr lang="en-US" sz="2800"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8153400" cy="3749890"/>
        </p:xfrm>
        <a:graphic>
          <a:graphicData uri="http://schemas.openxmlformats.org/drawingml/2006/table">
            <a:tbl>
              <a:tblPr firstRow="1" bandRow="1">
                <a:tableStyleId>{5C22544A-7EE6-4342-B048-85BDC9FD1C3A}</a:tableStyleId>
              </a:tblPr>
              <a:tblGrid>
                <a:gridCol w="6717035"/>
                <a:gridCol w="1436365"/>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6.4</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Roundtables with non-academic sector</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Roundtables organized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institutionsteam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lt1"/>
                          </a:solidFill>
                          <a:latin typeface="Calibri Light" pitchFamily="34" charset="0"/>
                          <a:ea typeface="+mn-ea"/>
                          <a:cs typeface="Calibri Light" pitchFamily="34" charset="0"/>
                        </a:rPr>
                        <a:t>6.5</a:t>
                      </a:r>
                      <a:r>
                        <a:rPr lang="en-GB" sz="1800" b="1" kern="1200" dirty="0" smtClean="0">
                          <a:solidFill>
                            <a:schemeClr val="lt1"/>
                          </a:solidFill>
                          <a:latin typeface="Calibri Light" pitchFamily="34" charset="0"/>
                          <a:ea typeface="+mn-ea"/>
                          <a:cs typeface="Calibri Light" pitchFamily="34" charset="0"/>
                        </a:rPr>
                        <a:t> Winter/summer schools </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Winter/summer schools </a:t>
                      </a:r>
                      <a:r>
                        <a:rPr lang="en-GB" sz="1600" kern="1200" dirty="0" err="1" smtClean="0">
                          <a:solidFill>
                            <a:schemeClr val="tx1"/>
                          </a:solidFill>
                          <a:latin typeface="Calibri Light" pitchFamily="34" charset="0"/>
                          <a:ea typeface="+mn-ea"/>
                          <a:cs typeface="Calibri Light" pitchFamily="34" charset="0"/>
                        </a:rPr>
                        <a:t>organi</a:t>
                      </a:r>
                      <a:r>
                        <a:rPr lang="sr-Latn-RS" sz="1600" kern="1200" dirty="0" smtClean="0">
                          <a:solidFill>
                            <a:schemeClr val="tx1"/>
                          </a:solidFill>
                          <a:latin typeface="Calibri Light" pitchFamily="34" charset="0"/>
                          <a:ea typeface="+mn-ea"/>
                          <a:cs typeface="Calibri Light" pitchFamily="34" charset="0"/>
                        </a:rPr>
                        <a:t>z</a:t>
                      </a:r>
                      <a:r>
                        <a:rPr lang="en-GB" sz="1600" kern="1200" dirty="0" err="1" smtClean="0">
                          <a:solidFill>
                            <a:schemeClr val="tx1"/>
                          </a:solidFill>
                          <a:latin typeface="Calibri Light" pitchFamily="34" charset="0"/>
                          <a:ea typeface="+mn-ea"/>
                          <a:cs typeface="Calibri Light" pitchFamily="34" charset="0"/>
                        </a:rPr>
                        <a:t>ed</a:t>
                      </a:r>
                      <a:r>
                        <a:rPr lang="en-GB"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09</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lt1"/>
                          </a:solidFill>
                          <a:latin typeface="Calibri Light" pitchFamily="34" charset="0"/>
                          <a:ea typeface="+mn-ea"/>
                          <a:cs typeface="Calibri Light" pitchFamily="34" charset="0"/>
                        </a:rPr>
                        <a:t>6.6 </a:t>
                      </a:r>
                      <a:r>
                        <a:rPr lang="en-GB" sz="1800" b="1" kern="1200" dirty="0" smtClean="0">
                          <a:solidFill>
                            <a:schemeClr val="lt1"/>
                          </a:solidFill>
                          <a:latin typeface="Calibri Light" pitchFamily="34" charset="0"/>
                          <a:ea typeface="+mn-ea"/>
                          <a:cs typeface="Calibri Light" pitchFamily="34" charset="0"/>
                        </a:rPr>
                        <a:t>Symposium for promoting WRM in WB</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organized symposium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08</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381000" y="1905000"/>
          <a:ext cx="8382000" cy="3258378"/>
        </p:xfrm>
        <a:graphic>
          <a:graphicData uri="http://schemas.openxmlformats.org/drawingml/2006/table">
            <a:tbl>
              <a:tblPr firstRow="1" bandRow="1">
                <a:tableStyleId>{5C22544A-7EE6-4342-B048-85BDC9FD1C3A}</a:tableStyleId>
              </a:tblPr>
              <a:tblGrid>
                <a:gridCol w="6905363"/>
                <a:gridCol w="1476637"/>
              </a:tblGrid>
              <a:tr h="42406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7.1</a:t>
                      </a:r>
                      <a:r>
                        <a:rPr lang="en-GB" sz="1800" b="1" dirty="0" smtClean="0">
                          <a:latin typeface="Calibri Light" pitchFamily="34" charset="0"/>
                          <a:cs typeface="Calibri Light" pitchFamily="34" charset="0"/>
                        </a:rPr>
                        <a:t> Kick-off meeting </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088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tx1"/>
                          </a:solidFill>
                          <a:latin typeface="Calibri Light" pitchFamily="34" charset="0"/>
                          <a:cs typeface="Calibri Light" pitchFamily="34" charset="0"/>
                        </a:rPr>
                        <a:t>Minutes of the meeting</a:t>
                      </a:r>
                      <a:r>
                        <a:rPr lang="sr-Latn-RS" sz="1600" noProof="0" dirty="0" smtClean="0">
                          <a:solidFill>
                            <a:schemeClr val="tx1"/>
                          </a:solidFill>
                          <a:latin typeface="Calibri Light" pitchFamily="34" charset="0"/>
                          <a:cs typeface="Calibri Light" pitchFamily="34" charset="0"/>
                        </a:rPr>
                        <a:t> –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Nis – 20-21 December 2018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r h="50887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7.2</a:t>
                      </a:r>
                      <a:r>
                        <a:rPr lang="en-GB" sz="1800" b="1" dirty="0" smtClean="0">
                          <a:solidFill>
                            <a:schemeClr val="bg1"/>
                          </a:solidFill>
                          <a:latin typeface="Calibri Light" pitchFamily="34" charset="0"/>
                          <a:cs typeface="Calibri Light" pitchFamily="34" charset="0"/>
                        </a:rPr>
                        <a:t> </a:t>
                      </a:r>
                      <a:r>
                        <a:rPr lang="sr-Latn-RS" sz="1800" b="1" dirty="0" smtClean="0">
                          <a:solidFill>
                            <a:schemeClr val="bg1"/>
                          </a:solidFill>
                          <a:latin typeface="Calibri Light" pitchFamily="34" charset="0"/>
                          <a:cs typeface="Calibri Light" pitchFamily="34" charset="0"/>
                        </a:rPr>
                        <a:t>Brussels kick-off meeting</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380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Calibri Light" pitchFamily="34" charset="0"/>
                          <a:cs typeface="Calibri Light" pitchFamily="34" charset="0"/>
                        </a:rPr>
                        <a:t>Minutes of the meeting</a:t>
                      </a:r>
                      <a:r>
                        <a:rPr lang="sr-Latn-RS" sz="1600" dirty="0" smtClean="0">
                          <a:solidFill>
                            <a:schemeClr val="tx1"/>
                          </a:solidFill>
                          <a:latin typeface="Calibri Light" pitchFamily="34" charset="0"/>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UNSA</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70C0"/>
                          </a:solidFill>
                          <a:latin typeface="Calibri Light" pitchFamily="34" charset="0"/>
                          <a:cs typeface="Calibri Light" pitchFamily="34" charset="0"/>
                        </a:rPr>
                        <a:t>Brussels – 28-29 January 2019</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r h="4928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7.3 </a:t>
                      </a:r>
                      <a:r>
                        <a:rPr lang="en-GB" sz="1800" b="1" dirty="0" smtClean="0">
                          <a:solidFill>
                            <a:schemeClr val="bg1"/>
                          </a:solidFill>
                          <a:latin typeface="Calibri Light" pitchFamily="34" charset="0"/>
                          <a:cs typeface="Calibri Light" pitchFamily="34" charset="0"/>
                        </a:rPr>
                        <a:t>Development of </a:t>
                      </a:r>
                      <a:r>
                        <a:rPr lang="sr-Latn-RS" sz="1800" b="1" dirty="0" smtClean="0">
                          <a:solidFill>
                            <a:schemeClr val="bg1"/>
                          </a:solidFill>
                          <a:latin typeface="Calibri Light" pitchFamily="34" charset="0"/>
                          <a:cs typeface="Calibri Light" pitchFamily="34" charset="0"/>
                        </a:rPr>
                        <a:t>P</a:t>
                      </a:r>
                      <a:r>
                        <a:rPr lang="en-GB" sz="1800" b="1" dirty="0" err="1" smtClean="0">
                          <a:solidFill>
                            <a:schemeClr val="bg1"/>
                          </a:solidFill>
                          <a:latin typeface="Calibri Light" pitchFamily="34" charset="0"/>
                          <a:cs typeface="Calibri Light" pitchFamily="34" charset="0"/>
                        </a:rPr>
                        <a:t>roject</a:t>
                      </a:r>
                      <a:r>
                        <a:rPr lang="en-GB" sz="1800" b="1" dirty="0" smtClean="0">
                          <a:solidFill>
                            <a:schemeClr val="bg1"/>
                          </a:solidFill>
                          <a:latin typeface="Calibri Light" pitchFamily="34" charset="0"/>
                          <a:cs typeface="Calibri Light" pitchFamily="34" charset="0"/>
                        </a:rPr>
                        <a:t> management </a:t>
                      </a:r>
                      <a:r>
                        <a:rPr lang="sr-Latn-RS" sz="1800" b="1" baseline="0" dirty="0" smtClean="0">
                          <a:solidFill>
                            <a:schemeClr val="bg1"/>
                          </a:solidFill>
                          <a:latin typeface="Calibri Light" pitchFamily="34" charset="0"/>
                          <a:cs typeface="Calibri Light" pitchFamily="34" charset="0"/>
                        </a:rPr>
                        <a:t> guide</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44577">
                <a:tc>
                  <a:txBody>
                    <a:bodyPr/>
                    <a:lstStyle/>
                    <a:p>
                      <a:r>
                        <a:rPr lang="sr-Latn-RS" sz="1600" dirty="0" smtClean="0">
                          <a:solidFill>
                            <a:schemeClr val="tx1"/>
                          </a:solidFill>
                          <a:latin typeface="Calibri Light" pitchFamily="34" charset="0"/>
                          <a:cs typeface="Calibri Light" pitchFamily="34" charset="0"/>
                        </a:rPr>
                        <a:t>Project management guide (v04) </a:t>
                      </a:r>
                      <a:r>
                        <a:rPr lang="en-US" sz="1600" dirty="0" smtClean="0">
                          <a:solidFill>
                            <a:schemeClr val="tx1"/>
                          </a:solidFill>
                          <a:latin typeface="Calibri Light" pitchFamily="34" charset="0"/>
                          <a:cs typeface="Calibri Light" pitchFamily="34" charset="0"/>
                        </a:rPr>
                        <a:t>created</a:t>
                      </a:r>
                      <a:r>
                        <a:rPr lang="sr-Latn-RS" sz="1600" dirty="0" smtClean="0">
                          <a:solidFill>
                            <a:schemeClr val="tx1"/>
                          </a:solidFill>
                          <a:latin typeface="Calibri Light" pitchFamily="34" charset="0"/>
                          <a:cs typeface="Calibri Light" pitchFamily="34" charset="0"/>
                        </a:rPr>
                        <a:t> -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bl>
          </a:graphicData>
        </a:graphic>
      </p:graphicFrame>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WP7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sr-Latn-RS" sz="2800" dirty="0" smtClean="0">
                <a:solidFill>
                  <a:schemeClr val="tx2">
                    <a:lumMod val="60000"/>
                    <a:lumOff val="40000"/>
                  </a:schemeClr>
                </a:solidFill>
                <a:latin typeface="Calibri Light" pitchFamily="34" charset="0"/>
                <a:cs typeface="Calibri Light" pitchFamily="34" charset="0"/>
              </a:rPr>
              <a:t>Project management</a:t>
            </a:r>
            <a:endParaRPr lang="en-US" sz="28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381000" y="1905000"/>
          <a:ext cx="8382000" cy="3716296"/>
        </p:xfrm>
        <a:graphic>
          <a:graphicData uri="http://schemas.openxmlformats.org/drawingml/2006/table">
            <a:tbl>
              <a:tblPr firstRow="1" bandRow="1">
                <a:tableStyleId>{5C22544A-7EE6-4342-B048-85BDC9FD1C3A}</a:tableStyleId>
              </a:tblPr>
              <a:tblGrid>
                <a:gridCol w="6905363"/>
                <a:gridCol w="1476637"/>
              </a:tblGrid>
              <a:tr h="42406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7.4</a:t>
                      </a:r>
                      <a:r>
                        <a:rPr lang="en-GB" sz="1800" b="1" dirty="0" smtClean="0">
                          <a:solidFill>
                            <a:schemeClr val="bg1"/>
                          </a:solidFill>
                          <a:latin typeface="Calibri Light" pitchFamily="34" charset="0"/>
                          <a:cs typeface="Calibri Light" pitchFamily="34" charset="0"/>
                        </a:rPr>
                        <a:t> Regular Steering Committee </a:t>
                      </a:r>
                      <a:r>
                        <a:rPr lang="sr-Latn-RS" sz="1800" b="1" dirty="0" smtClean="0">
                          <a:solidFill>
                            <a:schemeClr val="bg1"/>
                          </a:solidFill>
                          <a:latin typeface="Calibri Light" pitchFamily="34" charset="0"/>
                          <a:cs typeface="Calibri Light" pitchFamily="34" charset="0"/>
                        </a:rPr>
                        <a:t>&amp;</a:t>
                      </a:r>
                      <a:r>
                        <a:rPr lang="en-GB" sz="1800" b="1" dirty="0" smtClean="0">
                          <a:solidFill>
                            <a:schemeClr val="bg1"/>
                          </a:solidFill>
                          <a:latin typeface="Calibri Light" pitchFamily="34" charset="0"/>
                          <a:cs typeface="Calibri Light" pitchFamily="34" charset="0"/>
                        </a:rPr>
                        <a:t> Project Management meetings</a:t>
                      </a:r>
                      <a:endParaRPr lang="en-US" sz="1800" b="1" kern="1200" dirty="0" smtClean="0">
                        <a:solidFill>
                          <a:schemeClr val="bg1"/>
                        </a:solidFill>
                        <a:latin typeface="Calibri Light" pitchFamily="34" charset="0"/>
                        <a:ea typeface="+mn-ea"/>
                        <a:cs typeface="Calibri Light" pitchFamily="34" charset="0"/>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tc>
              </a:tr>
              <a:tr h="6088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Calibri Light" pitchFamily="34" charset="0"/>
                          <a:cs typeface="Calibri Light" pitchFamily="34" charset="0"/>
                        </a:rPr>
                        <a:t>Minutes of the meeting</a:t>
                      </a:r>
                      <a:r>
                        <a:rPr lang="sr-Latn-RS" sz="1600" dirty="0" smtClean="0">
                          <a:solidFill>
                            <a:schemeClr val="tx1"/>
                          </a:solidFill>
                          <a:latin typeface="Calibri Light" pitchFamily="34" charset="0"/>
                          <a:cs typeface="Calibri Light" pitchFamily="34" charset="0"/>
                        </a:rPr>
                        <a:t>s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70C0"/>
                          </a:solidFill>
                          <a:latin typeface="Calibri Light" pitchFamily="34" charset="0"/>
                          <a:cs typeface="Calibri Light" pitchFamily="34" charset="0"/>
                        </a:rPr>
                        <a:t>First: 08/09May 2019, Vienna, </a:t>
                      </a:r>
                      <a:r>
                        <a:rPr lang="sr-Latn-RS" sz="1600" baseline="0" noProof="0" dirty="0" smtClean="0">
                          <a:solidFill>
                            <a:srgbClr val="00B050"/>
                          </a:solidFill>
                          <a:latin typeface="Calibri Light" pitchFamily="34" charset="0"/>
                          <a:cs typeface="Calibri Light" pitchFamily="34" charset="0"/>
                        </a:rPr>
                        <a:t>Second: 18 September 2019, Rijeka </a:t>
                      </a:r>
                      <a:endParaRPr lang="en-US" sz="1600" dirty="0" smtClean="0">
                        <a:solidFill>
                          <a:srgbClr val="00B050"/>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b="1" u="none" dirty="0" smtClean="0">
                        <a:solidFill>
                          <a:srgbClr val="FF000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50887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7.5 </a:t>
                      </a:r>
                      <a:r>
                        <a:rPr lang="en-GB" sz="1800" b="1" kern="1200" dirty="0" smtClean="0">
                          <a:solidFill>
                            <a:schemeClr val="bg1"/>
                          </a:solidFill>
                          <a:latin typeface="Calibri Light" pitchFamily="34" charset="0"/>
                          <a:ea typeface="+mn-ea"/>
                          <a:cs typeface="Calibri Light" pitchFamily="34" charset="0"/>
                        </a:rPr>
                        <a:t>Day-to-day coordination of project activities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endParaRPr lang="en-US" dirty="0"/>
                    </a:p>
                  </a:txBody>
                  <a:tcPr>
                    <a:solidFill>
                      <a:schemeClr val="accent1"/>
                    </a:solidFill>
                  </a:tcPr>
                </a:tc>
              </a:tr>
              <a:tr h="380667">
                <a:tc>
                  <a:txBody>
                    <a:bodyPr/>
                    <a:lstStyle/>
                    <a:p>
                      <a:r>
                        <a:rPr lang="en-US" sz="1600" kern="1200" dirty="0" smtClean="0">
                          <a:solidFill>
                            <a:schemeClr val="tx1"/>
                          </a:solidFill>
                          <a:latin typeface="Calibri Light" pitchFamily="34" charset="0"/>
                          <a:ea typeface="+mn-ea"/>
                          <a:cs typeface="Calibri Light" pitchFamily="34" charset="0"/>
                        </a:rPr>
                        <a:t>Project correspondence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r>
                        <a:rPr lang="sr-Latn-RS" sz="1600" kern="1200" baseline="0" noProof="0" smtClean="0">
                          <a:solidFill>
                            <a:srgbClr val="0070C0"/>
                          </a:solidFill>
                          <a:latin typeface="Calibri Light" pitchFamily="34" charset="0"/>
                          <a:ea typeface="+mn-ea"/>
                          <a:cs typeface="Calibri Light" pitchFamily="34" charset="0"/>
                        </a:rPr>
                        <a:t>13 Partnership Agreements signed and sent to the EACEA</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b="1" u="none" dirty="0" smtClean="0">
                        <a:solidFill>
                          <a:srgbClr val="FF000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928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7.6</a:t>
                      </a:r>
                      <a:r>
                        <a:rPr lang="en-GB" sz="1800" b="1" dirty="0" smtClean="0">
                          <a:solidFill>
                            <a:schemeClr val="bg1"/>
                          </a:solidFill>
                          <a:latin typeface="Calibri Light" pitchFamily="34" charset="0"/>
                          <a:cs typeface="Calibri Light" pitchFamily="34" charset="0"/>
                        </a:rPr>
                        <a:t> </a:t>
                      </a:r>
                      <a:r>
                        <a:rPr lang="sr-Latn-RS" sz="1800" b="1" dirty="0" smtClean="0">
                          <a:solidFill>
                            <a:schemeClr val="bg1"/>
                          </a:solidFill>
                          <a:latin typeface="Calibri Light" pitchFamily="34" charset="0"/>
                          <a:cs typeface="Calibri Light" pitchFamily="34" charset="0"/>
                        </a:rPr>
                        <a:t>Submission of interim and final reports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445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dirty="0" smtClean="0">
                          <a:solidFill>
                            <a:schemeClr val="tx1"/>
                          </a:solidFill>
                          <a:latin typeface="Calibri Light" pitchFamily="34" charset="0"/>
                          <a:cs typeface="Calibri Light" pitchFamily="34" charset="0"/>
                        </a:rPr>
                        <a:t>Interim and final reports written and submitted to EACEA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txBody>
                  <a:tcPr/>
                </a:tc>
              </a:tr>
            </a:tbl>
          </a:graphicData>
        </a:graphic>
      </p:graphicFrame>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WP7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sr-Latn-RS" sz="2800" dirty="0" smtClean="0">
                <a:solidFill>
                  <a:schemeClr val="tx2">
                    <a:lumMod val="60000"/>
                    <a:lumOff val="40000"/>
                  </a:schemeClr>
                </a:solidFill>
                <a:latin typeface="Calibri Light" pitchFamily="34" charset="0"/>
                <a:cs typeface="Calibri Light" pitchFamily="34" charset="0"/>
              </a:rPr>
              <a:t>Project management</a:t>
            </a:r>
            <a:endParaRPr lang="en-US" sz="28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914400"/>
            <a:ext cx="8229600" cy="838200"/>
          </a:xfrm>
        </p:spPr>
        <p:txBody>
          <a:bodyPr>
            <a:noAutofit/>
          </a:bodyPr>
          <a:lstStyle/>
          <a:p>
            <a:r>
              <a:rPr lang="sr-Latn-RS" sz="4000" dirty="0" smtClean="0">
                <a:solidFill>
                  <a:schemeClr val="tx2">
                    <a:lumMod val="60000"/>
                    <a:lumOff val="40000"/>
                  </a:schemeClr>
                </a:solidFill>
              </a:rPr>
              <a:t>Preventive field monitoring visit – </a:t>
            </a:r>
            <a:br>
              <a:rPr lang="sr-Latn-RS" sz="4000" dirty="0" smtClean="0">
                <a:solidFill>
                  <a:schemeClr val="tx2">
                    <a:lumMod val="60000"/>
                    <a:lumOff val="40000"/>
                  </a:schemeClr>
                </a:solidFill>
              </a:rPr>
            </a:br>
            <a:r>
              <a:rPr lang="sr-Latn-RS" sz="4000" dirty="0" smtClean="0">
                <a:solidFill>
                  <a:schemeClr val="tx2">
                    <a:lumMod val="60000"/>
                    <a:lumOff val="40000"/>
                  </a:schemeClr>
                </a:solidFill>
              </a:rPr>
              <a:t>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981200"/>
            <a:ext cx="8229600" cy="3962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Agenda</a:t>
            </a: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Attendance list</a:t>
            </a: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Annex DE3 – Dissemination activity form</a:t>
            </a: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Photos</a:t>
            </a:r>
          </a:p>
          <a:p>
            <a:pPr marL="342900" lvl="0" indent="-342900" algn="just">
              <a:spcBef>
                <a:spcPct val="20000"/>
              </a:spcBef>
              <a:buFont typeface="Wingdings" pitchFamily="2" charset="2"/>
              <a:buChar char="Ø"/>
              <a:defRPr/>
            </a:pPr>
            <a:endParaRPr lang="sr-Latn-RS" sz="2600"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600" dirty="0" smtClean="0">
                <a:solidFill>
                  <a:schemeClr val="tx2">
                    <a:lumMod val="60000"/>
                    <a:lumOff val="40000"/>
                  </a:schemeClr>
                </a:solidFill>
                <a:latin typeface="Calibri Light" pitchFamily="34" charset="0"/>
                <a:cs typeface="Calibri Light" pitchFamily="34" charset="0"/>
              </a:rPr>
              <a:t>Presentations</a:t>
            </a:r>
            <a:endParaRPr lang="en-US" sz="2600"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Preventive field monitoring visit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800" b="1" dirty="0" smtClean="0">
                <a:solidFill>
                  <a:schemeClr val="tx2">
                    <a:lumMod val="60000"/>
                    <a:lumOff val="40000"/>
                  </a:schemeClr>
                </a:solidFill>
                <a:latin typeface="Calibri Light" pitchFamily="34" charset="0"/>
                <a:cs typeface="Calibri Light" pitchFamily="34" charset="0"/>
              </a:rPr>
              <a:t>Kosovska Mitrovica – 20 March 2019</a:t>
            </a:r>
          </a:p>
          <a:p>
            <a:pPr lvl="1" algn="just">
              <a:buFont typeface="Wingdings" pitchFamily="2" charset="2"/>
              <a:buChar char="v"/>
            </a:pPr>
            <a:r>
              <a:rPr lang="en-US" sz="2400" dirty="0" smtClean="0">
                <a:solidFill>
                  <a:schemeClr val="tx2">
                    <a:lumMod val="60000"/>
                    <a:lumOff val="40000"/>
                  </a:schemeClr>
                </a:solidFill>
                <a:latin typeface="Calibri Light" pitchFamily="34" charset="0"/>
                <a:cs typeface="Calibri Light" pitchFamily="34" charset="0"/>
              </a:rPr>
              <a:t>First financial </a:t>
            </a:r>
            <a:r>
              <a:rPr lang="en-US" sz="2400" dirty="0" err="1" smtClean="0">
                <a:solidFill>
                  <a:schemeClr val="tx2">
                    <a:lumMod val="60000"/>
                    <a:lumOff val="40000"/>
                  </a:schemeClr>
                </a:solidFill>
                <a:latin typeface="Calibri Light" pitchFamily="34" charset="0"/>
                <a:cs typeface="Calibri Light" pitchFamily="34" charset="0"/>
              </a:rPr>
              <a:t>instalment</a:t>
            </a:r>
            <a:r>
              <a:rPr lang="en-US" sz="2400" dirty="0" smtClean="0">
                <a:solidFill>
                  <a:schemeClr val="tx2">
                    <a:lumMod val="60000"/>
                    <a:lumOff val="40000"/>
                  </a:schemeClr>
                </a:solidFill>
                <a:latin typeface="Calibri Light" pitchFamily="34" charset="0"/>
                <a:cs typeface="Calibri Light" pitchFamily="34" charset="0"/>
              </a:rPr>
              <a:t> to the Technical College of Applied Sciences should be transferred as soon as possible by the project coordinator</a:t>
            </a:r>
          </a:p>
          <a:p>
            <a:pPr lvl="1" algn="just"/>
            <a:endParaRPr lang="en-US" sz="2400" dirty="0" smtClean="0">
              <a:solidFill>
                <a:schemeClr val="tx2">
                  <a:lumMod val="60000"/>
                  <a:lumOff val="40000"/>
                </a:schemeClr>
              </a:solidFill>
              <a:latin typeface="Calibri Light" pitchFamily="34" charset="0"/>
              <a:cs typeface="Calibri Light" pitchFamily="34" charset="0"/>
            </a:endParaRPr>
          </a:p>
          <a:p>
            <a:pPr lvl="1" algn="just">
              <a:buFont typeface="Wingdings" pitchFamily="2" charset="2"/>
              <a:buChar char="v"/>
            </a:pPr>
            <a:r>
              <a:rPr lang="en-US" sz="2400" dirty="0" smtClean="0">
                <a:solidFill>
                  <a:schemeClr val="tx2">
                    <a:lumMod val="60000"/>
                    <a:lumOff val="40000"/>
                  </a:schemeClr>
                </a:solidFill>
                <a:latin typeface="Calibri Light" pitchFamily="34" charset="0"/>
                <a:cs typeface="Calibri Light" pitchFamily="34" charset="0"/>
              </a:rPr>
              <a:t>Project coordinator is advised to make additional efforts to assure that all project partners purchase relevant project equipment</a:t>
            </a:r>
          </a:p>
          <a:p>
            <a:pPr lvl="1" algn="just"/>
            <a:endParaRPr lang="en-US" sz="2400" dirty="0" smtClean="0">
              <a:solidFill>
                <a:schemeClr val="tx2">
                  <a:lumMod val="60000"/>
                  <a:lumOff val="40000"/>
                </a:schemeClr>
              </a:solidFill>
              <a:latin typeface="Calibri Light" pitchFamily="34" charset="0"/>
              <a:cs typeface="Calibri Light" pitchFamily="34" charset="0"/>
            </a:endParaRPr>
          </a:p>
          <a:p>
            <a:pPr lvl="1" algn="just">
              <a:buFont typeface="Wingdings" pitchFamily="2" charset="2"/>
              <a:buChar char="v"/>
            </a:pPr>
            <a:r>
              <a:rPr lang="en-US" sz="2400" dirty="0" smtClean="0">
                <a:solidFill>
                  <a:schemeClr val="tx2">
                    <a:lumMod val="60000"/>
                    <a:lumOff val="40000"/>
                  </a:schemeClr>
                </a:solidFill>
                <a:latin typeface="Calibri Light" pitchFamily="34" charset="0"/>
                <a:cs typeface="Calibri Light" pitchFamily="34" charset="0"/>
              </a:rPr>
              <a:t>Once relevant equipment is bought and installed, all HEIs have to produce equipment inventory list, which should be available for the next FM visits.</a:t>
            </a:r>
          </a:p>
          <a:p>
            <a:pPr marL="342900" lvl="0" indent="-342900" algn="just">
              <a:spcBef>
                <a:spcPct val="20000"/>
              </a:spcBef>
              <a:buFont typeface="Wingdings" pitchFamily="2" charset="2"/>
              <a:buChar char="Ø"/>
              <a:defRPr/>
            </a:pPr>
            <a:r>
              <a:rPr lang="sr-Latn-RS" sz="2800" b="1" dirty="0" smtClean="0">
                <a:solidFill>
                  <a:schemeClr val="tx2">
                    <a:lumMod val="60000"/>
                    <a:lumOff val="40000"/>
                  </a:schemeClr>
                </a:solidFill>
                <a:latin typeface="Calibri Light" pitchFamily="34" charset="0"/>
                <a:cs typeface="Calibri Light" pitchFamily="34" charset="0"/>
              </a:rPr>
              <a:t>Podgorica – 15 May 2019</a:t>
            </a:r>
            <a:endParaRPr lang="en-US" sz="2800" b="1"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Preventive field monitoring visit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800" b="1" dirty="0" smtClean="0">
                <a:solidFill>
                  <a:schemeClr val="tx2">
                    <a:lumMod val="60000"/>
                    <a:lumOff val="40000"/>
                  </a:schemeClr>
                </a:solidFill>
                <a:latin typeface="Calibri Light" pitchFamily="34" charset="0"/>
                <a:cs typeface="Calibri Light" pitchFamily="34" charset="0"/>
              </a:rPr>
              <a:t>Podgorica – 15 May 2019</a:t>
            </a:r>
          </a:p>
          <a:p>
            <a:pPr marL="342900" lvl="0" indent="-342900" algn="just">
              <a:spcBef>
                <a:spcPct val="20000"/>
              </a:spcBef>
              <a:buFont typeface="Wingdings" pitchFamily="2" charset="2"/>
              <a:buChar char="Ø"/>
              <a:defRPr/>
            </a:pPr>
            <a:endParaRPr lang="sr-Latn-RS" sz="2800" b="1"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800" b="1" dirty="0" smtClean="0">
                <a:solidFill>
                  <a:schemeClr val="tx2">
                    <a:lumMod val="60000"/>
                    <a:lumOff val="40000"/>
                  </a:schemeClr>
                </a:solidFill>
                <a:latin typeface="Calibri Light" pitchFamily="34" charset="0"/>
                <a:cs typeface="Calibri Light" pitchFamily="34" charset="0"/>
              </a:rPr>
              <a:t>Sarajevo</a:t>
            </a:r>
            <a:endParaRPr lang="en-US" sz="2800" b="1" dirty="0">
              <a:solidFill>
                <a:schemeClr val="tx2">
                  <a:lumMod val="60000"/>
                  <a:lumOff val="40000"/>
                </a:schemeClr>
              </a:solidFill>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First risk</a:t>
            </a:r>
            <a:endParaRPr lang="en-US" sz="4000" b="1"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nvGraphicFramePr>
        <p:xfrm>
          <a:off x="304800" y="1371600"/>
          <a:ext cx="8458200" cy="4825905"/>
        </p:xfrm>
        <a:graphic>
          <a:graphicData uri="http://schemas.openxmlformats.org/drawingml/2006/table">
            <a:tbl>
              <a:tblPr/>
              <a:tblGrid>
                <a:gridCol w="2819400"/>
                <a:gridCol w="2819400"/>
                <a:gridCol w="2819400"/>
              </a:tblGrid>
              <a:tr h="715143">
                <a:tc>
                  <a:txBody>
                    <a:bodyPr/>
                    <a:lstStyle/>
                    <a:p>
                      <a:pPr>
                        <a:lnSpc>
                          <a:spcPct val="107000"/>
                        </a:lnSpc>
                        <a:spcAft>
                          <a:spcPts val="0"/>
                        </a:spcAft>
                      </a:pPr>
                      <a:r>
                        <a:rPr lang="en-GB" sz="1800" b="1" dirty="0">
                          <a:solidFill>
                            <a:srgbClr val="000000"/>
                          </a:solidFill>
                          <a:latin typeface="Calibri Light" pitchFamily="34" charset="0"/>
                          <a:ea typeface="Calibri"/>
                          <a:cs typeface="Calibri Light" pitchFamily="34" charset="0"/>
                        </a:rPr>
                        <a:t>Risk title</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gridSpan="2">
                  <a:txBody>
                    <a:bodyPr/>
                    <a:lstStyle/>
                    <a:p>
                      <a:pPr>
                        <a:lnSpc>
                          <a:spcPct val="107000"/>
                        </a:lnSpc>
                        <a:spcAft>
                          <a:spcPts val="0"/>
                        </a:spcAft>
                      </a:pPr>
                      <a:r>
                        <a:rPr lang="en-GB" sz="1800">
                          <a:solidFill>
                            <a:srgbClr val="000000"/>
                          </a:solidFill>
                          <a:latin typeface="Calibri Light" pitchFamily="34" charset="0"/>
                          <a:ea typeface="Calibri"/>
                          <a:cs typeface="Calibri Light" pitchFamily="34" charset="0"/>
                        </a:rPr>
                        <a:t>Purchasing of literature, software and laboratory equipment, installation and activation</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311017">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Description of risk</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Probability</a:t>
                      </a:r>
                      <a:endParaRPr lang="en-US" sz="1800">
                        <a:latin typeface="Calibri Light" pitchFamily="34" charset="0"/>
                        <a:ea typeface="Calibri"/>
                        <a:cs typeface="Calibri Light" pitchFamily="34" charset="0"/>
                      </a:endParaRPr>
                    </a:p>
                    <a:p>
                      <a:pPr>
                        <a:lnSpc>
                          <a:spcPct val="107000"/>
                        </a:lnSpc>
                        <a:spcAft>
                          <a:spcPts val="0"/>
                        </a:spcAft>
                      </a:pPr>
                      <a:r>
                        <a:rPr lang="en-GB" sz="1800">
                          <a:solidFill>
                            <a:srgbClr val="000000"/>
                          </a:solidFill>
                          <a:latin typeface="Calibri Light" pitchFamily="34" charset="0"/>
                          <a:ea typeface="Calibri"/>
                          <a:cs typeface="Calibri Light" pitchFamily="34" charset="0"/>
                        </a:rPr>
                        <a:t>(unlikely, </a:t>
                      </a:r>
                      <a:r>
                        <a:rPr lang="en-GB" sz="1800" b="1">
                          <a:solidFill>
                            <a:srgbClr val="000000"/>
                          </a:solidFill>
                          <a:latin typeface="Calibri Light" pitchFamily="34" charset="0"/>
                          <a:ea typeface="Calibri"/>
                          <a:cs typeface="Calibri Light" pitchFamily="34" charset="0"/>
                        </a:rPr>
                        <a:t>likely</a:t>
                      </a:r>
                      <a:r>
                        <a:rPr lang="en-GB" sz="1800">
                          <a:solidFill>
                            <a:srgbClr val="000000"/>
                          </a:solidFill>
                          <a:latin typeface="Calibri Light" pitchFamily="34" charset="0"/>
                          <a:ea typeface="Calibri"/>
                          <a:cs typeface="Calibri Light" pitchFamily="34" charset="0"/>
                        </a:rPr>
                        <a:t>, most likely)</a:t>
                      </a:r>
                      <a:endParaRPr lang="en-US" sz="1800">
                        <a:latin typeface="Calibri Light" pitchFamily="34" charset="0"/>
                        <a:ea typeface="Calibri"/>
                        <a:cs typeface="Calibri Light" pitchFamily="34" charset="0"/>
                      </a:endParaRPr>
                    </a:p>
                    <a:p>
                      <a:pPr>
                        <a:lnSpc>
                          <a:spcPct val="107000"/>
                        </a:lnSpc>
                        <a:spcAft>
                          <a:spcPts val="0"/>
                        </a:spcAft>
                      </a:pPr>
                      <a:r>
                        <a:rPr lang="en-GB" sz="1800" b="1">
                          <a:solidFill>
                            <a:srgbClr val="000000"/>
                          </a:solidFill>
                          <a:latin typeface="Calibri Light" pitchFamily="34" charset="0"/>
                          <a:ea typeface="Calibri"/>
                          <a:cs typeface="Calibri Light" pitchFamily="34" charset="0"/>
                        </a:rPr>
                        <a:t>Impact</a:t>
                      </a:r>
                      <a:endParaRPr lang="en-US" sz="1800">
                        <a:latin typeface="Calibri Light" pitchFamily="34" charset="0"/>
                        <a:ea typeface="Calibri"/>
                        <a:cs typeface="Calibri Light" pitchFamily="34" charset="0"/>
                      </a:endParaRPr>
                    </a:p>
                    <a:p>
                      <a:pPr>
                        <a:lnSpc>
                          <a:spcPct val="107000"/>
                        </a:lnSpc>
                        <a:spcAft>
                          <a:spcPts val="0"/>
                        </a:spcAft>
                      </a:pPr>
                      <a:r>
                        <a:rPr lang="en-GB" sz="1800">
                          <a:solidFill>
                            <a:srgbClr val="000000"/>
                          </a:solidFill>
                          <a:latin typeface="Calibri Light" pitchFamily="34" charset="0"/>
                          <a:ea typeface="Calibri"/>
                          <a:cs typeface="Calibri Light" pitchFamily="34" charset="0"/>
                        </a:rPr>
                        <a:t>(low, medium, </a:t>
                      </a:r>
                      <a:r>
                        <a:rPr lang="en-GB" sz="1800" b="1">
                          <a:solidFill>
                            <a:srgbClr val="000000"/>
                          </a:solidFill>
                          <a:latin typeface="Calibri Light" pitchFamily="34" charset="0"/>
                          <a:ea typeface="Calibri"/>
                          <a:cs typeface="Calibri Light" pitchFamily="34" charset="0"/>
                        </a:rPr>
                        <a:t>high</a:t>
                      </a:r>
                      <a:r>
                        <a:rPr lang="en-GB" sz="1800">
                          <a:solidFill>
                            <a:srgbClr val="000000"/>
                          </a:solidFill>
                          <a:latin typeface="Calibri Light" pitchFamily="34" charset="0"/>
                          <a:ea typeface="Calibri"/>
                          <a:cs typeface="Calibri Light" pitchFamily="34" charset="0"/>
                        </a:rPr>
                        <a:t>)</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i="1">
                          <a:latin typeface="Calibri Light" pitchFamily="34" charset="0"/>
                          <a:ea typeface="Calibri"/>
                          <a:cs typeface="Calibri Light" pitchFamily="34" charset="0"/>
                        </a:rPr>
                        <a:t>Providing of equipment and adoption of law in Montenegro</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265">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Preventive action</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sl-SI" sz="1800" i="1">
                          <a:solidFill>
                            <a:srgbClr val="000000"/>
                          </a:solidFill>
                          <a:latin typeface="Calibri Light" pitchFamily="34" charset="0"/>
                          <a:ea typeface="Calibri"/>
                          <a:cs typeface="Calibri Light" pitchFamily="34" charset="0"/>
                        </a:rPr>
                        <a:t>Describe here what has to be taken into consideration to avoid that a risk occurs</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i="1">
                          <a:latin typeface="Calibri Light" pitchFamily="34" charset="0"/>
                          <a:ea typeface="Calibri"/>
                          <a:cs typeface="Calibri Light" pitchFamily="34" charset="0"/>
                        </a:rPr>
                        <a:t>Contact companies, contact ministry and NEO</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265">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Corrective action</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sl-SI" sz="1800" i="1">
                          <a:solidFill>
                            <a:srgbClr val="000000"/>
                          </a:solidFill>
                          <a:latin typeface="Calibri Light" pitchFamily="34" charset="0"/>
                          <a:ea typeface="Calibri"/>
                          <a:cs typeface="Calibri Light" pitchFamily="34" charset="0"/>
                        </a:rPr>
                        <a:t>Describe what can be done to decrease the severity and what resources will be needed</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509">
                <a:tc>
                  <a:txBody>
                    <a:bodyPr/>
                    <a:lstStyle/>
                    <a:p>
                      <a:pPr>
                        <a:lnSpc>
                          <a:spcPct val="107000"/>
                        </a:lnSpc>
                        <a:spcAft>
                          <a:spcPts val="0"/>
                        </a:spcAft>
                      </a:pPr>
                      <a:r>
                        <a:rPr lang="en-GB" sz="1800" b="1" dirty="0">
                          <a:solidFill>
                            <a:srgbClr val="000000"/>
                          </a:solidFill>
                          <a:latin typeface="Calibri Light" pitchFamily="34" charset="0"/>
                          <a:ea typeface="Calibri"/>
                          <a:cs typeface="Calibri Light" pitchFamily="34" charset="0"/>
                        </a:rPr>
                        <a:t>Decision of SC, QAC and Project Coordinator</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gridSpan="2">
                  <a:txBody>
                    <a:bodyPr/>
                    <a:lstStyle/>
                    <a:p>
                      <a:pPr>
                        <a:lnSpc>
                          <a:spcPct val="107000"/>
                        </a:lnSpc>
                        <a:spcAft>
                          <a:spcPts val="0"/>
                        </a:spcAft>
                      </a:pP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Second risk</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5029200"/>
            <a:ext cx="8229600" cy="9144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r>
              <a:rPr lang="sr-Latn-RS" sz="2800" b="1" dirty="0" smtClean="0">
                <a:solidFill>
                  <a:schemeClr val="tx2">
                    <a:lumMod val="60000"/>
                    <a:lumOff val="40000"/>
                  </a:schemeClr>
                </a:solidFill>
                <a:latin typeface="Calibri Light" pitchFamily="34" charset="0"/>
                <a:cs typeface="Calibri Light" pitchFamily="34" charset="0"/>
              </a:rPr>
              <a:t>Current number: 110</a:t>
            </a:r>
          </a:p>
          <a:p>
            <a:pPr marL="342900" lvl="0" indent="-342900" algn="just">
              <a:spcBef>
                <a:spcPct val="20000"/>
              </a:spcBef>
              <a:buFont typeface="Wingdings" pitchFamily="2" charset="2"/>
              <a:buChar char="Ø"/>
              <a:defRPr/>
            </a:pPr>
            <a:r>
              <a:rPr lang="sr-Latn-RS" sz="2800" b="1" dirty="0" smtClean="0">
                <a:solidFill>
                  <a:schemeClr val="tx2">
                    <a:lumMod val="60000"/>
                    <a:lumOff val="40000"/>
                  </a:schemeClr>
                </a:solidFill>
                <a:latin typeface="Calibri Light" pitchFamily="34" charset="0"/>
                <a:cs typeface="Calibri Light" pitchFamily="34" charset="0"/>
              </a:rPr>
              <a:t>Final: 8 x 150 (per WB institution) = 1200</a:t>
            </a:r>
            <a:endParaRPr lang="sr-Latn-RS" sz="2800" b="1" dirty="0" smtClean="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endParaRPr lang="en-US" sz="2800" b="1" dirty="0">
              <a:solidFill>
                <a:schemeClr val="tx2">
                  <a:lumMod val="60000"/>
                  <a:lumOff val="40000"/>
                </a:schemeClr>
              </a:solidFill>
              <a:latin typeface="Calibri Light" pitchFamily="34" charset="0"/>
              <a:cs typeface="Calibri Light" pitchFamily="34" charset="0"/>
            </a:endParaRPr>
          </a:p>
        </p:txBody>
      </p:sp>
      <p:graphicFrame>
        <p:nvGraphicFramePr>
          <p:cNvPr id="13" name="Chart 12"/>
          <p:cNvGraphicFramePr/>
          <p:nvPr/>
        </p:nvGraphicFramePr>
        <p:xfrm>
          <a:off x="533400" y="1524000"/>
          <a:ext cx="7924800" cy="33528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Second risk</a:t>
            </a:r>
            <a:endParaRPr lang="en-US" sz="4000" b="1" dirty="0">
              <a:solidFill>
                <a:schemeClr val="tx2">
                  <a:lumMod val="60000"/>
                  <a:lumOff val="40000"/>
                </a:schemeClr>
              </a:solidFill>
              <a:latin typeface="Calibri Light" pitchFamily="34" charset="0"/>
              <a:cs typeface="Calibri Light" pitchFamily="34" charset="0"/>
            </a:endParaRPr>
          </a:p>
        </p:txBody>
      </p:sp>
      <p:graphicFrame>
        <p:nvGraphicFramePr>
          <p:cNvPr id="13" name="Table 12"/>
          <p:cNvGraphicFramePr>
            <a:graphicFrameLocks noGrp="1"/>
          </p:cNvGraphicFramePr>
          <p:nvPr/>
        </p:nvGraphicFramePr>
        <p:xfrm>
          <a:off x="152400" y="1371601"/>
          <a:ext cx="8610600" cy="4861438"/>
        </p:xfrm>
        <a:graphic>
          <a:graphicData uri="http://schemas.openxmlformats.org/drawingml/2006/table">
            <a:tbl>
              <a:tblPr/>
              <a:tblGrid>
                <a:gridCol w="2870200"/>
                <a:gridCol w="2870200"/>
                <a:gridCol w="2870200"/>
              </a:tblGrid>
              <a:tr h="400072">
                <a:tc>
                  <a:txBody>
                    <a:bodyPr/>
                    <a:lstStyle/>
                    <a:p>
                      <a:pPr>
                        <a:lnSpc>
                          <a:spcPct val="107000"/>
                        </a:lnSpc>
                        <a:spcAft>
                          <a:spcPts val="0"/>
                        </a:spcAft>
                      </a:pPr>
                      <a:r>
                        <a:rPr lang="en-GB" sz="1800" b="1" dirty="0">
                          <a:solidFill>
                            <a:srgbClr val="000000"/>
                          </a:solidFill>
                          <a:latin typeface="Calibri Light" pitchFamily="34" charset="0"/>
                          <a:ea typeface="Calibri"/>
                          <a:cs typeface="Calibri Light" pitchFamily="34" charset="0"/>
                        </a:rPr>
                        <a:t>Risk title</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gridSpan="2">
                  <a:txBody>
                    <a:bodyPr/>
                    <a:lstStyle/>
                    <a:p>
                      <a:pPr>
                        <a:lnSpc>
                          <a:spcPct val="107000"/>
                        </a:lnSpc>
                        <a:spcAft>
                          <a:spcPts val="0"/>
                        </a:spcAft>
                      </a:pPr>
                      <a:r>
                        <a:rPr lang="en-GB" sz="1800">
                          <a:solidFill>
                            <a:srgbClr val="000000"/>
                          </a:solidFill>
                          <a:latin typeface="Calibri Light" pitchFamily="34" charset="0"/>
                          <a:ea typeface="Calibri"/>
                          <a:cs typeface="Calibri Light" pitchFamily="34" charset="0"/>
                        </a:rPr>
                        <a:t>Analyse of water sector needs for LLL courses in WB</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466841">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Description of risk</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Probability</a:t>
                      </a:r>
                      <a:endParaRPr lang="en-US" sz="1800">
                        <a:latin typeface="Calibri Light" pitchFamily="34" charset="0"/>
                        <a:ea typeface="Calibri"/>
                        <a:cs typeface="Calibri Light" pitchFamily="34" charset="0"/>
                      </a:endParaRPr>
                    </a:p>
                    <a:p>
                      <a:pPr>
                        <a:lnSpc>
                          <a:spcPct val="107000"/>
                        </a:lnSpc>
                        <a:spcAft>
                          <a:spcPts val="0"/>
                        </a:spcAft>
                      </a:pPr>
                      <a:r>
                        <a:rPr lang="en-GB" sz="1800">
                          <a:solidFill>
                            <a:srgbClr val="000000"/>
                          </a:solidFill>
                          <a:latin typeface="Calibri Light" pitchFamily="34" charset="0"/>
                          <a:ea typeface="Calibri"/>
                          <a:cs typeface="Calibri Light" pitchFamily="34" charset="0"/>
                        </a:rPr>
                        <a:t>(unlikely, </a:t>
                      </a:r>
                      <a:r>
                        <a:rPr lang="en-GB" sz="1800" b="1">
                          <a:solidFill>
                            <a:srgbClr val="000000"/>
                          </a:solidFill>
                          <a:latin typeface="Calibri Light" pitchFamily="34" charset="0"/>
                          <a:ea typeface="Calibri"/>
                          <a:cs typeface="Calibri Light" pitchFamily="34" charset="0"/>
                        </a:rPr>
                        <a:t>likely</a:t>
                      </a:r>
                      <a:r>
                        <a:rPr lang="en-GB" sz="1800">
                          <a:solidFill>
                            <a:srgbClr val="000000"/>
                          </a:solidFill>
                          <a:latin typeface="Calibri Light" pitchFamily="34" charset="0"/>
                          <a:ea typeface="Calibri"/>
                          <a:cs typeface="Calibri Light" pitchFamily="34" charset="0"/>
                        </a:rPr>
                        <a:t>, most likely)</a:t>
                      </a:r>
                      <a:endParaRPr lang="en-US" sz="1800">
                        <a:latin typeface="Calibri Light" pitchFamily="34" charset="0"/>
                        <a:ea typeface="Calibri"/>
                        <a:cs typeface="Calibri Light" pitchFamily="34" charset="0"/>
                      </a:endParaRPr>
                    </a:p>
                    <a:p>
                      <a:pPr>
                        <a:lnSpc>
                          <a:spcPct val="107000"/>
                        </a:lnSpc>
                        <a:spcAft>
                          <a:spcPts val="0"/>
                        </a:spcAft>
                      </a:pPr>
                      <a:r>
                        <a:rPr lang="en-GB" sz="1800" b="1">
                          <a:solidFill>
                            <a:srgbClr val="000000"/>
                          </a:solidFill>
                          <a:latin typeface="Calibri Light" pitchFamily="34" charset="0"/>
                          <a:ea typeface="Calibri"/>
                          <a:cs typeface="Calibri Light" pitchFamily="34" charset="0"/>
                        </a:rPr>
                        <a:t>Impact</a:t>
                      </a:r>
                      <a:endParaRPr lang="en-US" sz="1800">
                        <a:latin typeface="Calibri Light" pitchFamily="34" charset="0"/>
                        <a:ea typeface="Calibri"/>
                        <a:cs typeface="Calibri Light" pitchFamily="34" charset="0"/>
                      </a:endParaRPr>
                    </a:p>
                    <a:p>
                      <a:pPr>
                        <a:lnSpc>
                          <a:spcPct val="107000"/>
                        </a:lnSpc>
                        <a:spcAft>
                          <a:spcPts val="0"/>
                        </a:spcAft>
                      </a:pPr>
                      <a:r>
                        <a:rPr lang="en-GB" sz="1800">
                          <a:solidFill>
                            <a:srgbClr val="000000"/>
                          </a:solidFill>
                          <a:latin typeface="Calibri Light" pitchFamily="34" charset="0"/>
                          <a:ea typeface="Calibri"/>
                          <a:cs typeface="Calibri Light" pitchFamily="34" charset="0"/>
                        </a:rPr>
                        <a:t>(low, </a:t>
                      </a:r>
                      <a:r>
                        <a:rPr lang="en-GB" sz="1800" b="1">
                          <a:solidFill>
                            <a:srgbClr val="000000"/>
                          </a:solidFill>
                          <a:latin typeface="Calibri Light" pitchFamily="34" charset="0"/>
                          <a:ea typeface="Calibri"/>
                          <a:cs typeface="Calibri Light" pitchFamily="34" charset="0"/>
                        </a:rPr>
                        <a:t>medium</a:t>
                      </a:r>
                      <a:r>
                        <a:rPr lang="en-GB" sz="1800">
                          <a:solidFill>
                            <a:srgbClr val="000000"/>
                          </a:solidFill>
                          <a:latin typeface="Calibri Light" pitchFamily="34" charset="0"/>
                          <a:ea typeface="Calibri"/>
                          <a:cs typeface="Calibri Light" pitchFamily="34" charset="0"/>
                        </a:rPr>
                        <a:t>, high)</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i="1">
                          <a:latin typeface="Calibri Light" pitchFamily="34" charset="0"/>
                          <a:ea typeface="Calibri"/>
                          <a:cs typeface="Calibri Light" pitchFamily="34" charset="0"/>
                        </a:rPr>
                        <a:t>Inadequate number of participants </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0133">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Preventive action</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sl-SI" sz="1800" i="1">
                          <a:solidFill>
                            <a:srgbClr val="000000"/>
                          </a:solidFill>
                          <a:latin typeface="Calibri Light" pitchFamily="34" charset="0"/>
                          <a:ea typeface="Calibri"/>
                          <a:cs typeface="Calibri Light" pitchFamily="34" charset="0"/>
                        </a:rPr>
                        <a:t>Describe here what has to be taken into consideration to avoid that a risk occurs</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i="1">
                          <a:latin typeface="Calibri Light" pitchFamily="34" charset="0"/>
                          <a:ea typeface="Calibri"/>
                          <a:cs typeface="Calibri Light" pitchFamily="34" charset="0"/>
                        </a:rPr>
                        <a:t>Contact companies in a better manner</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0133">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Corrective action</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a:lnSpc>
                          <a:spcPct val="107000"/>
                        </a:lnSpc>
                        <a:spcAft>
                          <a:spcPts val="0"/>
                        </a:spcAft>
                      </a:pPr>
                      <a:r>
                        <a:rPr lang="sl-SI" sz="1800" i="1">
                          <a:solidFill>
                            <a:srgbClr val="000000"/>
                          </a:solidFill>
                          <a:latin typeface="Calibri Light" pitchFamily="34" charset="0"/>
                          <a:ea typeface="Calibri"/>
                          <a:cs typeface="Calibri Light" pitchFamily="34" charset="0"/>
                        </a:rPr>
                        <a:t>Describe what can be done to decrease the severity and what resources will be needed</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21">
                <a:tc>
                  <a:txBody>
                    <a:bodyPr/>
                    <a:lstStyle/>
                    <a:p>
                      <a:pPr>
                        <a:lnSpc>
                          <a:spcPct val="107000"/>
                        </a:lnSpc>
                        <a:spcAft>
                          <a:spcPts val="0"/>
                        </a:spcAft>
                      </a:pPr>
                      <a:r>
                        <a:rPr lang="en-GB" sz="1800" b="1">
                          <a:solidFill>
                            <a:srgbClr val="000000"/>
                          </a:solidFill>
                          <a:latin typeface="Calibri Light" pitchFamily="34" charset="0"/>
                          <a:ea typeface="Calibri"/>
                          <a:cs typeface="Calibri Light" pitchFamily="34" charset="0"/>
                        </a:rPr>
                        <a:t>Decision of SC, QAC and Project Coordinator</a:t>
                      </a:r>
                      <a:endParaRPr lang="en-US" sz="180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gridSpan="2">
                  <a:txBody>
                    <a:bodyPr/>
                    <a:lstStyle/>
                    <a:p>
                      <a:pPr>
                        <a:lnSpc>
                          <a:spcPct val="107000"/>
                        </a:lnSpc>
                        <a:spcAft>
                          <a:spcPts val="0"/>
                        </a:spcAft>
                      </a:pPr>
                      <a:endParaRPr lang="en-US" sz="1800" dirty="0">
                        <a:latin typeface="Calibri Light" pitchFamily="34" charset="0"/>
                        <a:ea typeface="Calibri"/>
                        <a:cs typeface="Calibri Light" pitchFamily="34" charset="0"/>
                      </a:endParaRPr>
                    </a:p>
                    <a:p>
                      <a:pPr>
                        <a:lnSpc>
                          <a:spcPct val="107000"/>
                        </a:lnSpc>
                        <a:spcAft>
                          <a:spcPts val="0"/>
                        </a:spcAft>
                      </a:pPr>
                      <a:r>
                        <a:rPr lang="sl-SI" sz="1800" i="1" dirty="0">
                          <a:solidFill>
                            <a:srgbClr val="000000"/>
                          </a:solidFill>
                          <a:latin typeface="Calibri Light" pitchFamily="34" charset="0"/>
                          <a:ea typeface="Calibri"/>
                          <a:cs typeface="Calibri Light" pitchFamily="34" charset="0"/>
                        </a:rPr>
                        <a:t>Provide better promotion of the SWARM activities </a:t>
                      </a:r>
                      <a:endParaRPr lang="en-US" sz="1800" dirty="0">
                        <a:latin typeface="Calibri Light" pitchFamily="34" charset="0"/>
                        <a:ea typeface="Calibri"/>
                        <a:cs typeface="Calibri Light" pitchFamily="34" charset="0"/>
                      </a:endParaRPr>
                    </a:p>
                  </a:txBody>
                  <a:tcPr marL="63207" marR="632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WP1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Analysis of water resources management in the Western Balkan region</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7994316" cy="3475570"/>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1.1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Identification of WB regional issues related to WRM</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WB regional issues related to WRM created </a:t>
                      </a:r>
                      <a:r>
                        <a:rPr lang="sr-Latn-RS" sz="1600" kern="1200" noProof="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BOKU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WBC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1.2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Analyse of EU innovations in water policy and EU recommendations and legislation in water sector </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EU water policies and innovation and EU recommendations and legislation in water sector created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BOKU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EU partners’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1.3 </a:t>
                      </a:r>
                      <a:r>
                        <a:rPr lang="en-GB" sz="1800" b="1" kern="1200" dirty="0" smtClean="0">
                          <a:solidFill>
                            <a:schemeClr val="lt1"/>
                          </a:solidFill>
                          <a:latin typeface="Calibri Light" pitchFamily="34" charset="0"/>
                          <a:ea typeface="+mn-ea"/>
                          <a:cs typeface="Calibri Light" pitchFamily="34" charset="0"/>
                        </a:rPr>
                        <a:t>Analyse of existing curricula related to WRM in both EU and WB partner countries</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master curricula related to WRM in EU and WB partner countries created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BOKU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5</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b="1" u="none" dirty="0" smtClean="0">
                        <a:solidFill>
                          <a:srgbClr val="FF0000"/>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WP1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Analysis of water resources management in the Western Balkan region</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7994316" cy="3413760"/>
        </p:xfrm>
        <a:graphic>
          <a:graphicData uri="http://schemas.openxmlformats.org/drawingml/2006/table">
            <a:tbl>
              <a:tblPr firstRow="1" bandRow="1">
                <a:tableStyleId>{5C22544A-7EE6-4342-B048-85BDC9FD1C3A}</a:tableStyleId>
              </a:tblPr>
              <a:tblGrid>
                <a:gridCol w="6585976"/>
                <a:gridCol w="1408340"/>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1.4 </a:t>
                      </a:r>
                      <a:r>
                        <a:rPr lang="en-GB" sz="1800" b="1" kern="1200" dirty="0" smtClean="0">
                          <a:solidFill>
                            <a:schemeClr val="lt1"/>
                          </a:solidFill>
                          <a:latin typeface="Calibri Light" pitchFamily="34" charset="0"/>
                          <a:ea typeface="+mn-ea"/>
                          <a:cs typeface="Calibri Light" pitchFamily="34" charset="0"/>
                        </a:rPr>
                        <a:t>Identification of needed laboratory resources in WB HEIs and alignment with formed EU HEIs WM laboratory equipment list</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EU HEIs WM laboratory equipment lists created </a:t>
                      </a:r>
                      <a:r>
                        <a:rPr lang="sr-Latn-RS" sz="1600" kern="1200" noProof="0" dirty="0" smtClean="0">
                          <a:solidFill>
                            <a:schemeClr val="tx1"/>
                          </a:solidFill>
                          <a:latin typeface="Calibri Light" pitchFamily="34" charset="0"/>
                          <a:ea typeface="+mn-ea"/>
                          <a:cs typeface="Calibri Light"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Report on needed resources for harmonization of WB laboratory environment created </a:t>
                      </a:r>
                      <a:endParaRPr lang="sr-Latn-RS" sz="1600" kern="1200" noProof="0" dirty="0" smtClean="0">
                        <a:solidFill>
                          <a:schemeClr val="tx1"/>
                        </a:solidFill>
                        <a:latin typeface="Calibri Light" pitchFamily="34" charset="0"/>
                        <a:ea typeface="+mn-ea"/>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BOKU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03</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b="1" u="none" dirty="0" smtClean="0">
                        <a:solidFill>
                          <a:srgbClr val="00B05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1.5</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Workshop on innovative practices in the EU water sector: barriers and opportunities</a:t>
                      </a:r>
                      <a:endParaRPr lang="en-US" sz="1800" b="1" kern="1200" dirty="0" smtClean="0">
                        <a:solidFill>
                          <a:schemeClr val="bg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Three-day workshop on innovative practices in the EU water sector organized </a:t>
                      </a:r>
                      <a:r>
                        <a:rPr lang="sr-Latn-RS" sz="1600" kern="1200" dirty="0" smtClean="0">
                          <a:solidFill>
                            <a:schemeClr val="tx1"/>
                          </a:solidFill>
                          <a:latin typeface="Calibri Light" pitchFamily="34" charset="0"/>
                          <a:ea typeface="+mn-ea"/>
                          <a:cs typeface="Calibri Light" pitchFamily="34" charset="0"/>
                        </a:rPr>
                        <a:t> </a:t>
                      </a:r>
                      <a:r>
                        <a:rPr lang="sr-Latn-RS" sz="1600" dirty="0" smtClean="0">
                          <a:solidFill>
                            <a:schemeClr val="tx1"/>
                          </a:solidFill>
                          <a:latin typeface="Calibri Light" pitchFamily="34" charset="0"/>
                          <a:cs typeface="Calibri Light" pitchFamily="34" charset="0"/>
                        </a:rPr>
                        <a:t>(</a:t>
                      </a:r>
                      <a:r>
                        <a:rPr lang="sr-Latn-RS" sz="1600" b="1" kern="1200" noProof="0" dirty="0" smtClean="0">
                          <a:solidFill>
                            <a:schemeClr val="tx1"/>
                          </a:solidFill>
                          <a:latin typeface="Calibri Light" pitchFamily="34" charset="0"/>
                          <a:ea typeface="+mn-ea"/>
                          <a:cs typeface="Calibri Light" pitchFamily="34" charset="0"/>
                        </a:rPr>
                        <a:t>Vienna, 8</a:t>
                      </a:r>
                      <a:r>
                        <a:rPr lang="en-US" sz="1600" b="1" kern="1200" dirty="0" smtClean="0">
                          <a:solidFill>
                            <a:schemeClr val="tx1"/>
                          </a:solidFill>
                          <a:latin typeface="Calibri Light" pitchFamily="34" charset="0"/>
                          <a:ea typeface="+mn-ea"/>
                          <a:cs typeface="Calibri Light" pitchFamily="34" charset="0"/>
                        </a:rPr>
                        <a:t>-</a:t>
                      </a:r>
                      <a:r>
                        <a:rPr lang="sr-Latn-RS" sz="1600" b="1" kern="1200" dirty="0" smtClean="0">
                          <a:solidFill>
                            <a:schemeClr val="tx1"/>
                          </a:solidFill>
                          <a:latin typeface="Calibri Light" pitchFamily="34" charset="0"/>
                          <a:ea typeface="+mn-ea"/>
                          <a:cs typeface="Calibri Light" pitchFamily="34" charset="0"/>
                        </a:rPr>
                        <a:t>10</a:t>
                      </a:r>
                      <a:r>
                        <a:rPr lang="en-US" sz="1600" b="1" kern="1200" dirty="0" smtClean="0">
                          <a:solidFill>
                            <a:schemeClr val="tx1"/>
                          </a:solidFill>
                          <a:latin typeface="Calibri Light" pitchFamily="34" charset="0"/>
                          <a:ea typeface="+mn-ea"/>
                          <a:cs typeface="Calibri Light" pitchFamily="34" charset="0"/>
                        </a:rPr>
                        <a:t> </a:t>
                      </a:r>
                      <a:r>
                        <a:rPr lang="sr-Latn-RS" sz="1600" b="1" kern="1200" dirty="0" smtClean="0">
                          <a:solidFill>
                            <a:schemeClr val="tx1"/>
                          </a:solidFill>
                          <a:latin typeface="Calibri Light" pitchFamily="34" charset="0"/>
                          <a:ea typeface="+mn-ea"/>
                          <a:cs typeface="Calibri Light" pitchFamily="34" charset="0"/>
                        </a:rPr>
                        <a:t>May 2019</a:t>
                      </a:r>
                      <a:r>
                        <a:rPr lang="sr-Latn-RS" sz="1600" kern="1200" dirty="0" smtClean="0">
                          <a:solidFill>
                            <a:schemeClr val="tx1"/>
                          </a:solidFill>
                          <a:latin typeface="Calibri Light" pitchFamily="34" charset="0"/>
                          <a:ea typeface="+mn-ea"/>
                          <a:cs typeface="Calibri Light"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chemeClr val="tx1"/>
                          </a:solidFill>
                          <a:latin typeface="Calibri Light" pitchFamily="34" charset="0"/>
                          <a:ea typeface="+mn-ea"/>
                          <a:cs typeface="Calibri Light" pitchFamily="34" charset="0"/>
                        </a:rPr>
                        <a:t>- </a:t>
                      </a:r>
                      <a:r>
                        <a:rPr lang="en-GB" sz="1600" kern="1200" dirty="0" smtClean="0">
                          <a:solidFill>
                            <a:schemeClr val="tx1"/>
                          </a:solidFill>
                          <a:latin typeface="Calibri Light" pitchFamily="34" charset="0"/>
                          <a:ea typeface="+mn-ea"/>
                          <a:cs typeface="Calibri Light" pitchFamily="34" charset="0"/>
                        </a:rPr>
                        <a:t>Report on innovative practices for WRM in EU created </a:t>
                      </a:r>
                      <a:endParaRPr lang="sr-Latn-RS" sz="1600" kern="1200" dirty="0" smtClean="0">
                        <a:solidFill>
                          <a:schemeClr val="tx1"/>
                        </a:solidFill>
                        <a:latin typeface="Calibri Light" pitchFamily="34" charset="0"/>
                        <a:ea typeface="+mn-ea"/>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BOKU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all institutions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06</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b="1" u="none" dirty="0" smtClean="0">
                        <a:solidFill>
                          <a:srgbClr val="FF0000"/>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WP2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Development of competence-based curricula aligned with EU trends</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8229600" cy="3292690"/>
        </p:xfrm>
        <a:graphic>
          <a:graphicData uri="http://schemas.openxmlformats.org/drawingml/2006/table">
            <a:tbl>
              <a:tblPr firstRow="1" bandRow="1">
                <a:tableStyleId>{5C22544A-7EE6-4342-B048-85BDC9FD1C3A}</a:tableStyleId>
              </a:tblPr>
              <a:tblGrid>
                <a:gridCol w="6779811"/>
                <a:gridCol w="1449789"/>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2.1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specific competencies and learning outcomes of curricula in WB</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Catalogue of competencies created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19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2.2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courses content and syllabi</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SWARM unique set of courses developed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2.3 </a:t>
                      </a:r>
                      <a:r>
                        <a:rPr lang="en-GB" sz="1800" b="1" kern="1200" dirty="0" smtClean="0">
                          <a:solidFill>
                            <a:schemeClr val="lt1"/>
                          </a:solidFill>
                          <a:latin typeface="Calibri Light" pitchFamily="34" charset="0"/>
                          <a:ea typeface="+mn-ea"/>
                          <a:cs typeface="Calibri Light" pitchFamily="34" charset="0"/>
                        </a:rPr>
                        <a:t>Innovation of existing and development of new master curricula for WRM in WB</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SWARM master curricula created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WP2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Development of competence-based curricula aligned with EU trends</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209800"/>
          <a:ext cx="8153400" cy="4207090"/>
        </p:xfrm>
        <a:graphic>
          <a:graphicData uri="http://schemas.openxmlformats.org/drawingml/2006/table">
            <a:tbl>
              <a:tblPr firstRow="1" bandRow="1">
                <a:tableStyleId>{5C22544A-7EE6-4342-B048-85BDC9FD1C3A}</a:tableStyleId>
              </a:tblPr>
              <a:tblGrid>
                <a:gridCol w="6717035"/>
                <a:gridCol w="1436365"/>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2.4</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Accreditation of master curricula</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Master curricula accredited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WBC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09</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2.5 </a:t>
                      </a:r>
                      <a:r>
                        <a:rPr lang="en-GB" sz="1800" b="1" kern="1200" dirty="0" smtClean="0">
                          <a:solidFill>
                            <a:schemeClr val="lt1"/>
                          </a:solidFill>
                          <a:latin typeface="Calibri Light" pitchFamily="34" charset="0"/>
                          <a:ea typeface="+mn-ea"/>
                          <a:cs typeface="Calibri Light" pitchFamily="34" charset="0"/>
                        </a:rPr>
                        <a:t>Theme-based training of teaching staff for acquiring new teaching and learning methods</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Teaching staff trained</a:t>
                      </a:r>
                      <a:r>
                        <a:rPr lang="sr-Latn-RS"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EU partners institutions</a:t>
                      </a:r>
                    </a:p>
                    <a:p>
                      <a:pPr marL="0" marR="0" indent="0" algn="just" defTabSz="914400" rtl="0" eaLnBrk="1" fontAlgn="auto" latinLnBrk="0" hangingPunct="1">
                        <a:lnSpc>
                          <a:spcPct val="100000"/>
                        </a:lnSpc>
                        <a:spcBef>
                          <a:spcPts val="0"/>
                        </a:spcBef>
                        <a:spcAft>
                          <a:spcPts val="0"/>
                        </a:spcAft>
                        <a:buClrTx/>
                        <a:buSzTx/>
                        <a:buFontTx/>
                        <a:buNone/>
                        <a:tabLst/>
                        <a:defRPr/>
                      </a:pPr>
                      <a:r>
                        <a:rPr lang="sr-Latn-RS" sz="1600" kern="1200" dirty="0" smtClean="0">
                          <a:solidFill>
                            <a:srgbClr val="00B050"/>
                          </a:solidFill>
                          <a:latin typeface="Calibri Light" pitchFamily="34" charset="0"/>
                          <a:ea typeface="+mn-ea"/>
                          <a:cs typeface="Calibri Light" pitchFamily="34" charset="0"/>
                        </a:rPr>
                        <a:t>29-31 May</a:t>
                      </a:r>
                      <a:r>
                        <a:rPr lang="en-GB" sz="1600" kern="1200" dirty="0" smtClean="0">
                          <a:solidFill>
                            <a:srgbClr val="00B050"/>
                          </a:solidFill>
                          <a:latin typeface="Calibri Light" pitchFamily="34" charset="0"/>
                          <a:ea typeface="+mn-ea"/>
                          <a:cs typeface="Calibri Light" pitchFamily="34" charset="0"/>
                        </a:rPr>
                        <a:t> 2019 </a:t>
                      </a:r>
                      <a:r>
                        <a:rPr lang="en-GB" sz="1600" kern="1200" dirty="0" smtClean="0">
                          <a:solidFill>
                            <a:schemeClr val="tx1"/>
                          </a:solidFill>
                          <a:latin typeface="Calibri Light" pitchFamily="34" charset="0"/>
                          <a:ea typeface="+mn-ea"/>
                          <a:cs typeface="Calibri Light" pitchFamily="34" charset="0"/>
                        </a:rPr>
                        <a:t>– UACEG (16 teaching staff), </a:t>
                      </a:r>
                      <a:r>
                        <a:rPr lang="sr-Latn-RS" sz="1600" kern="1200" dirty="0" smtClean="0">
                          <a:solidFill>
                            <a:srgbClr val="00B050"/>
                          </a:solidFill>
                          <a:latin typeface="Calibri Light" pitchFamily="34" charset="0"/>
                          <a:ea typeface="+mn-ea"/>
                          <a:cs typeface="Calibri Light" pitchFamily="34" charset="0"/>
                        </a:rPr>
                        <a:t>17-19 June </a:t>
                      </a:r>
                      <a:r>
                        <a:rPr lang="en-GB" sz="1600" kern="1200" dirty="0" smtClean="0">
                          <a:solidFill>
                            <a:srgbClr val="00B050"/>
                          </a:solidFill>
                          <a:latin typeface="Calibri Light" pitchFamily="34" charset="0"/>
                          <a:ea typeface="+mn-ea"/>
                          <a:cs typeface="Calibri Light" pitchFamily="34" charset="0"/>
                        </a:rPr>
                        <a:t>2019 </a:t>
                      </a:r>
                      <a:r>
                        <a:rPr lang="en-GB" sz="1600" kern="1200" dirty="0" smtClean="0">
                          <a:solidFill>
                            <a:schemeClr val="tx1"/>
                          </a:solidFill>
                          <a:latin typeface="Calibri Light" pitchFamily="34" charset="0"/>
                          <a:ea typeface="+mn-ea"/>
                          <a:cs typeface="Calibri Light" pitchFamily="34" charset="0"/>
                        </a:rPr>
                        <a:t>– NMBU (16 teaching staff), </a:t>
                      </a:r>
                      <a:r>
                        <a:rPr lang="sr-Latn-RS" sz="1600" kern="1200" dirty="0" smtClean="0">
                          <a:solidFill>
                            <a:srgbClr val="00B050"/>
                          </a:solidFill>
                          <a:latin typeface="Calibri Light" pitchFamily="34" charset="0"/>
                          <a:ea typeface="+mn-ea"/>
                          <a:cs typeface="Calibri Light" pitchFamily="34" charset="0"/>
                        </a:rPr>
                        <a:t>18-20 </a:t>
                      </a:r>
                      <a:r>
                        <a:rPr lang="en-GB" sz="1600" kern="1200" dirty="0" smtClean="0">
                          <a:solidFill>
                            <a:srgbClr val="00B050"/>
                          </a:solidFill>
                          <a:latin typeface="Calibri Light" pitchFamily="34" charset="0"/>
                          <a:ea typeface="+mn-ea"/>
                          <a:cs typeface="Calibri Light" pitchFamily="34" charset="0"/>
                        </a:rPr>
                        <a:t>September 2019 </a:t>
                      </a:r>
                      <a:r>
                        <a:rPr lang="en-GB" sz="1600" kern="1200" dirty="0" smtClean="0">
                          <a:solidFill>
                            <a:schemeClr val="tx1"/>
                          </a:solidFill>
                          <a:latin typeface="Calibri Light" pitchFamily="34" charset="0"/>
                          <a:ea typeface="+mn-ea"/>
                          <a:cs typeface="Calibri Light" pitchFamily="34" charset="0"/>
                        </a:rPr>
                        <a:t>– UNIRIFCE (16 teaching staff), October 2019 – AUTH (16 teaching staff), December 2019 - UL (16 teaching staff), February 2020 - BOKU (16 teaching staff)</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03</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2.6 </a:t>
                      </a:r>
                      <a:r>
                        <a:rPr lang="en-GB" sz="1800" b="1" kern="1200" dirty="0" smtClean="0">
                          <a:solidFill>
                            <a:schemeClr val="lt1"/>
                          </a:solidFill>
                          <a:latin typeface="Calibri Light" pitchFamily="34" charset="0"/>
                          <a:ea typeface="+mn-ea"/>
                          <a:cs typeface="Calibri Light" pitchFamily="34" charset="0"/>
                        </a:rPr>
                        <a:t>Purchasing of literature, software and laboratory equipment</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Laboratories equipped</a:t>
                      </a:r>
                      <a:r>
                        <a:rPr lang="en-GB" sz="1800" kern="1200" dirty="0" smtClean="0">
                          <a:solidFill>
                            <a:schemeClr val="dk1"/>
                          </a:solidFill>
                          <a:latin typeface="+mn-lt"/>
                          <a:ea typeface="+mn-ea"/>
                          <a:cs typeface="+mn-cs"/>
                        </a:rPr>
                        <a:t>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AUTh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WP3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Development of trainings for professionals </a:t>
            </a:r>
            <a:endParaRPr lang="sr-Latn-RS" sz="2800" dirty="0" smtClean="0">
              <a:solidFill>
                <a:schemeClr val="tx2">
                  <a:lumMod val="60000"/>
                  <a:lumOff val="40000"/>
                </a:schemeClr>
              </a:solidFill>
              <a:latin typeface="Calibri Light" pitchFamily="34" charset="0"/>
              <a:cs typeface="Calibri Light" pitchFamily="34" charset="0"/>
            </a:endParaRPr>
          </a:p>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in water sector </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8229600" cy="3337559"/>
        </p:xfrm>
        <a:graphic>
          <a:graphicData uri="http://schemas.openxmlformats.org/drawingml/2006/table">
            <a:tbl>
              <a:tblPr firstRow="1" bandRow="1">
                <a:tableStyleId>{5C22544A-7EE6-4342-B048-85BDC9FD1C3A}</a:tableStyleId>
              </a:tblPr>
              <a:tblGrid>
                <a:gridCol w="6779811"/>
                <a:gridCol w="1449789"/>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3.1</a:t>
                      </a:r>
                      <a:r>
                        <a:rPr lang="en-GB" sz="1800" b="1" dirty="0" smtClean="0">
                          <a:latin typeface="Calibri Light" pitchFamily="34" charset="0"/>
                          <a:cs typeface="Calibri Light" pitchFamily="34" charset="0"/>
                        </a:rPr>
                        <a:t> </a:t>
                      </a:r>
                      <a:r>
                        <a:rPr lang="en-GB" sz="1800" b="1" kern="1200" dirty="0" smtClean="0">
                          <a:solidFill>
                            <a:schemeClr val="lt1"/>
                          </a:solidFill>
                          <a:latin typeface="+mn-lt"/>
                          <a:ea typeface="+mn-ea"/>
                          <a:cs typeface="+mn-cs"/>
                        </a:rPr>
                        <a:t> </a:t>
                      </a:r>
                      <a:r>
                        <a:rPr lang="en-GB" sz="1800" b="1" kern="1200" dirty="0" smtClean="0">
                          <a:solidFill>
                            <a:schemeClr val="lt1"/>
                          </a:solidFill>
                          <a:latin typeface="Calibri Light" pitchFamily="34" charset="0"/>
                          <a:ea typeface="+mn-ea"/>
                          <a:cs typeface="Calibri Light" pitchFamily="34" charset="0"/>
                        </a:rPr>
                        <a:t>Introduction with LLL courses for professionals in water sector in EU </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LLL courses for professionals in EU water sector created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UPKM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EU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05</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19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3.2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Analyse of water sector needs for LLL courses in WB</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Survey of water sector needs in WB created</a:t>
                      </a:r>
                      <a:r>
                        <a:rPr lang="en-GB" sz="1800" kern="1200" dirty="0" smtClean="0">
                          <a:solidFill>
                            <a:schemeClr val="dk1"/>
                          </a:solidFill>
                          <a:latin typeface="+mn-lt"/>
                          <a:ea typeface="+mn-ea"/>
                          <a:cs typeface="+mn-cs"/>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UPKM </a:t>
                      </a:r>
                      <a:r>
                        <a:rPr lang="en-GB" sz="1600" baseline="0" noProof="0" dirty="0" smtClean="0">
                          <a:solidFill>
                            <a:srgbClr val="0070C0"/>
                          </a:solidFill>
                          <a:latin typeface="Calibri Light" pitchFamily="34" charset="0"/>
                          <a:cs typeface="Calibri Light" pitchFamily="34" charset="0"/>
                        </a:rPr>
                        <a:t>in consultation with</a:t>
                      </a:r>
                      <a:r>
                        <a:rPr lang="sr-Latn-RS" sz="1600" baseline="0" noProof="0" dirty="0" smtClean="0">
                          <a:solidFill>
                            <a:srgbClr val="0070C0"/>
                          </a:solidFill>
                          <a:latin typeface="Calibri Light" pitchFamily="34" charset="0"/>
                          <a:cs typeface="Calibri Light" pitchFamily="34" charset="0"/>
                        </a:rPr>
                        <a:t> WB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06</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19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3.3 </a:t>
                      </a:r>
                      <a:r>
                        <a:rPr lang="en-GB" sz="1800" b="1" kern="1200" dirty="0" smtClean="0">
                          <a:solidFill>
                            <a:schemeClr val="lt1"/>
                          </a:solidFill>
                          <a:latin typeface="Calibri Light" pitchFamily="34" charset="0"/>
                          <a:ea typeface="+mn-ea"/>
                          <a:cs typeface="Calibri Light" pitchFamily="34" charset="0"/>
                        </a:rPr>
                        <a:t>Development of trainings’ content and corresponding educational material</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Trainings’ material prepared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UPKM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03</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4192900708"/>
              </p:ext>
            </p:extLst>
          </p:nvPr>
        </p:nvGraphicFramePr>
        <p:xfrm>
          <a:off x="381000" y="1676400"/>
          <a:ext cx="8382000" cy="4514339"/>
        </p:xfrm>
        <a:graphic>
          <a:graphicData uri="http://schemas.openxmlformats.org/drawingml/2006/table">
            <a:tbl>
              <a:tblPr firstRow="1" bandRow="1">
                <a:tableStyleId>{5C22544A-7EE6-4342-B048-85BDC9FD1C3A}</a:tableStyleId>
              </a:tblPr>
              <a:tblGrid>
                <a:gridCol w="6905363"/>
                <a:gridCol w="1476637"/>
              </a:tblGrid>
              <a:tr h="43796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4.1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Implementation of developed master curricula</a:t>
                      </a:r>
                      <a:r>
                        <a:rPr lang="en-GB" sz="1800" b="1" dirty="0" smtClean="0">
                          <a:latin typeface="Calibri Light" pitchFamily="34" charset="0"/>
                          <a:cs typeface="Calibri Light" pitchFamily="34" charset="0"/>
                        </a:rPr>
                        <a:t> </a:t>
                      </a:r>
                      <a:endParaRPr lang="en-US" dirty="0" smtClean="0">
                        <a:solidFill>
                          <a:srgbClr val="0070C0"/>
                        </a:solidFill>
                        <a:latin typeface="Calibri Light" pitchFamily="34" charset="0"/>
                        <a:cs typeface="Calibri Light" pitchFamily="34" charset="0"/>
                      </a:endParaRPr>
                    </a:p>
                  </a:txBody>
                  <a:tcPr/>
                </a:tc>
                <a:tc hMerge="1">
                  <a:txBody>
                    <a:bodyPr/>
                    <a:lstStyle/>
                    <a:p>
                      <a:endParaRPr lang="en-US" dirty="0"/>
                    </a:p>
                  </a:txBody>
                  <a:tcPr/>
                </a:tc>
              </a:tr>
              <a:tr h="6288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noProof="0" dirty="0" smtClean="0">
                          <a:solidFill>
                            <a:schemeClr val="tx1"/>
                          </a:solidFill>
                          <a:latin typeface="Calibri Light" pitchFamily="34" charset="0"/>
                          <a:ea typeface="+mn-ea"/>
                          <a:cs typeface="Calibri Light" pitchFamily="34" charset="0"/>
                        </a:rPr>
                        <a:t>Master curricula implemented</a:t>
                      </a:r>
                      <a:r>
                        <a:rPr lang="sr-Latn-RS" sz="1600" kern="1200" noProof="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r h="52555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4.2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Implementation of trainings for professionals in water sector</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393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Participants trained</a:t>
                      </a:r>
                      <a:r>
                        <a:rPr lang="sr-Latn-RS"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r h="50901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4.3 </a:t>
                      </a:r>
                      <a:r>
                        <a:rPr lang="en-GB" sz="1800" b="1" kern="1200" dirty="0" smtClean="0">
                          <a:solidFill>
                            <a:schemeClr val="lt1"/>
                          </a:solidFill>
                          <a:latin typeface="Calibri Light" pitchFamily="34" charset="0"/>
                          <a:ea typeface="+mn-ea"/>
                          <a:cs typeface="Calibri Light" pitchFamily="34" charset="0"/>
                        </a:rPr>
                        <a:t>Self-evaluation of master curricula</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65703">
                <a:tc>
                  <a:txBody>
                    <a:bodyPr/>
                    <a:lstStyle/>
                    <a:p>
                      <a:r>
                        <a:rPr lang="en-GB" sz="1600" kern="1200" dirty="0" smtClean="0">
                          <a:solidFill>
                            <a:schemeClr val="tx1"/>
                          </a:solidFill>
                          <a:latin typeface="Calibri Light" pitchFamily="34" charset="0"/>
                          <a:ea typeface="+mn-ea"/>
                          <a:cs typeface="Calibri Light" pitchFamily="34" charset="0"/>
                        </a:rPr>
                        <a:t>Quality report on master curricula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8</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r h="50244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4.4</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Self-evaluation of trainings for professionals in water sector</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tc>
              </a:tr>
              <a:tr h="6657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Quality report on trainings </a:t>
                      </a:r>
                      <a:r>
                        <a:rPr lang="sr-Latn-RS" sz="1600" kern="1200" dirty="0" smtClean="0">
                          <a:solidFill>
                            <a:schemeClr val="tx1"/>
                          </a:solidFill>
                          <a:latin typeface="Calibri Light" pitchFamily="34" charset="0"/>
                          <a:ea typeface="+mn-ea"/>
                          <a:cs typeface="Calibri Light" pitchFamily="34" charset="0"/>
                        </a:rPr>
                        <a:t>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NMBU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WB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02</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u="none" dirty="0" smtClean="0">
                        <a:solidFill>
                          <a:schemeClr val="tx1"/>
                        </a:solidFill>
                        <a:latin typeface="Calibri Light" pitchFamily="34" charset="0"/>
                        <a:cs typeface="Calibri Light" pitchFamily="34" charset="0"/>
                      </a:endParaRPr>
                    </a:p>
                  </a:txBody>
                  <a:tcPr/>
                </a:tc>
              </a:tr>
            </a:tbl>
          </a:graphicData>
        </a:graphic>
      </p:graphicFrame>
      <p:sp>
        <p:nvSpPr>
          <p:cNvPr id="15"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WP4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6" name="Content Placeholder 2"/>
          <p:cNvSpPr txBox="1">
            <a:spLocks/>
          </p:cNvSpPr>
          <p:nvPr/>
        </p:nvSpPr>
        <p:spPr>
          <a:xfrm>
            <a:off x="381000" y="1219200"/>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600" dirty="0" smtClean="0">
                <a:solidFill>
                  <a:schemeClr val="tx2">
                    <a:lumMod val="60000"/>
                    <a:lumOff val="40000"/>
                  </a:schemeClr>
                </a:solidFill>
                <a:latin typeface="Calibri Light" pitchFamily="34" charset="0"/>
                <a:cs typeface="Calibri Light" pitchFamily="34" charset="0"/>
              </a:rPr>
              <a:t>Implementation of developed master curricula and trainings</a:t>
            </a:r>
            <a:endParaRPr lang="en-US" sz="2600" dirty="0">
              <a:latin typeface="Calibri Light" pitchFamily="34" charset="0"/>
              <a:cs typeface="Calibri Light" pitchFamily="34" charset="0"/>
            </a:endParaRPr>
          </a:p>
        </p:txBody>
      </p:sp>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WP5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Quality assurance and monitoring</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8229600" cy="3536530"/>
        </p:xfrm>
        <a:graphic>
          <a:graphicData uri="http://schemas.openxmlformats.org/drawingml/2006/table">
            <a:tbl>
              <a:tblPr firstRow="1" bandRow="1">
                <a:tableStyleId>{5C22544A-7EE6-4342-B048-85BDC9FD1C3A}</a:tableStyleId>
              </a:tblPr>
              <a:tblGrid>
                <a:gridCol w="6779811"/>
                <a:gridCol w="1449789"/>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5.1</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Development of the Quality and Assurance Plan</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Quality and Assurance Plan </a:t>
                      </a:r>
                      <a:r>
                        <a:rPr lang="sr-Latn-RS" sz="1600" kern="1200" dirty="0" smtClean="0">
                          <a:solidFill>
                            <a:schemeClr val="tx1"/>
                          </a:solidFill>
                          <a:latin typeface="Calibri Light" pitchFamily="34" charset="0"/>
                          <a:ea typeface="+mn-ea"/>
                          <a:cs typeface="Calibri Light" pitchFamily="34" charset="0"/>
                        </a:rPr>
                        <a:t>(v05) </a:t>
                      </a:r>
                      <a:r>
                        <a:rPr lang="en-GB" sz="1600" kern="1200" dirty="0" smtClean="0">
                          <a:solidFill>
                            <a:schemeClr val="tx1"/>
                          </a:solidFill>
                          <a:latin typeface="Calibri Light" pitchFamily="34" charset="0"/>
                          <a:ea typeface="+mn-ea"/>
                          <a:cs typeface="Calibri Light" pitchFamily="34" charset="0"/>
                        </a:rPr>
                        <a:t>created</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UL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QAC team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04</a:t>
                      </a:r>
                      <a:r>
                        <a:rPr lang="en-US" sz="1600" u="none" dirty="0" smtClean="0">
                          <a:solidFill>
                            <a:schemeClr val="tx1"/>
                          </a:solidFill>
                          <a:latin typeface="Calibri Light" pitchFamily="34" charset="0"/>
                          <a:cs typeface="Calibri Light" pitchFamily="34" charset="0"/>
                        </a:rPr>
                        <a:t>.201</a:t>
                      </a:r>
                      <a:r>
                        <a:rPr lang="sr-Latn-RS" sz="1600" u="none" dirty="0" smtClean="0">
                          <a:solidFill>
                            <a:schemeClr val="tx1"/>
                          </a:solidFill>
                          <a:latin typeface="Calibri Light" pitchFamily="34" charset="0"/>
                          <a:cs typeface="Calibri Light" pitchFamily="34" charset="0"/>
                        </a:rPr>
                        <a:t>9</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00B050"/>
                          </a:solidFill>
                          <a:latin typeface="Calibri Light" pitchFamily="34" charset="0"/>
                          <a:cs typeface="Calibri Light" pitchFamily="34" charset="0"/>
                        </a:rPr>
                        <a:t>COMPLETED</a:t>
                      </a: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5.2</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Regular Quality Assurance Committee meetings </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Minutes of the meetings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UL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aseline="0" noProof="0" dirty="0" smtClean="0">
                          <a:solidFill>
                            <a:srgbClr val="0070C0"/>
                          </a:solidFill>
                          <a:latin typeface="Calibri Light" pitchFamily="34" charset="0"/>
                          <a:cs typeface="Calibri Light" pitchFamily="34" charset="0"/>
                        </a:rPr>
                        <a:t>First: 10 May 2019, Vienna, </a:t>
                      </a:r>
                      <a:r>
                        <a:rPr lang="sr-Latn-RS" sz="1600" baseline="0" noProof="0" dirty="0" smtClean="0">
                          <a:solidFill>
                            <a:srgbClr val="00B050"/>
                          </a:solidFill>
                          <a:latin typeface="Calibri Light" pitchFamily="34" charset="0"/>
                          <a:cs typeface="Calibri Light" pitchFamily="34" charset="0"/>
                        </a:rPr>
                        <a:t>Second: 19 September 2019, Rijeka </a:t>
                      </a:r>
                      <a:endParaRPr lang="en-US" sz="1600" dirty="0" smtClean="0">
                        <a:solidFill>
                          <a:srgbClr val="00B050"/>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10</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rgbClr val="FF0000"/>
                          </a:solidFill>
                          <a:latin typeface="Calibri Light" pitchFamily="34" charset="0"/>
                          <a:cs typeface="Calibri Light" pitchFamily="34" charset="0"/>
                        </a:rPr>
                        <a:t>IN PROGRESS</a:t>
                      </a:r>
                      <a:endParaRPr lang="en-US" sz="1600" u="none" dirty="0" smtClean="0">
                        <a:solidFill>
                          <a:schemeClr val="tx1"/>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4281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800" b="1" kern="1200" dirty="0" smtClean="0">
                          <a:solidFill>
                            <a:schemeClr val="bg1"/>
                          </a:solidFill>
                          <a:latin typeface="Calibri Light" pitchFamily="34" charset="0"/>
                          <a:ea typeface="+mn-ea"/>
                          <a:cs typeface="Calibri Light" pitchFamily="34" charset="0"/>
                        </a:rPr>
                        <a:t>5.3 </a:t>
                      </a:r>
                      <a:r>
                        <a:rPr lang="en-GB" sz="1800" b="1" kern="1200" dirty="0" smtClean="0">
                          <a:solidFill>
                            <a:schemeClr val="lt1"/>
                          </a:solidFill>
                          <a:latin typeface="Calibri Light" pitchFamily="34" charset="0"/>
                          <a:ea typeface="+mn-ea"/>
                          <a:cs typeface="Calibri Light" pitchFamily="34" charset="0"/>
                        </a:rPr>
                        <a:t>External evaluation of the project</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437094">
                <a:tc>
                  <a:txBody>
                    <a:bodyPr/>
                    <a:lstStyle/>
                    <a:p>
                      <a:r>
                        <a:rPr lang="en-GB" sz="1600" kern="1200" dirty="0" smtClean="0">
                          <a:solidFill>
                            <a:schemeClr val="tx1"/>
                          </a:solidFill>
                          <a:latin typeface="Calibri Light" pitchFamily="34" charset="0"/>
                          <a:ea typeface="+mn-ea"/>
                          <a:cs typeface="Calibri Light" pitchFamily="34" charset="0"/>
                        </a:rPr>
                        <a:t>Report on the external quality evaluation  </a:t>
                      </a:r>
                      <a:r>
                        <a:rPr lang="sr-Latn-RS" sz="160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a:t>
                      </a:r>
                      <a:r>
                        <a:rPr lang="sr-Latn-RS" sz="1600" noProof="0" dirty="0" smtClean="0">
                          <a:solidFill>
                            <a:schemeClr val="tx1"/>
                          </a:solidFill>
                          <a:latin typeface="Calibri Light" pitchFamily="34" charset="0"/>
                          <a:cs typeface="Calibri Light" pitchFamily="34" charset="0"/>
                        </a:rPr>
                        <a:t>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kern="1200" dirty="0" smtClean="0">
                        <a:solidFill>
                          <a:schemeClr val="tx1"/>
                        </a:solidFill>
                        <a:latin typeface="Calibri Light" pitchFamily="34" charset="0"/>
                        <a:ea typeface="+mn-ea"/>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.0</a:t>
                      </a:r>
                      <a:r>
                        <a:rPr lang="sr-Latn-RS" sz="1600" u="none" dirty="0" smtClean="0">
                          <a:solidFill>
                            <a:schemeClr val="tx1"/>
                          </a:solidFill>
                          <a:latin typeface="Calibri Light" pitchFamily="34" charset="0"/>
                          <a:cs typeface="Calibri Light" pitchFamily="34" charset="0"/>
                        </a:rPr>
                        <a:t>6</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9" name="Title 1"/>
          <p:cNvSpPr>
            <a:spLocks noGrp="1"/>
          </p:cNvSpPr>
          <p:nvPr>
            <p:ph type="title"/>
          </p:nvPr>
        </p:nvSpPr>
        <p:spPr>
          <a:xfrm>
            <a:off x="457200" y="533400"/>
            <a:ext cx="8229600" cy="838200"/>
          </a:xfrm>
        </p:spPr>
        <p:txBody>
          <a:bodyPr>
            <a:noAutofit/>
          </a:bodyPr>
          <a:lstStyle/>
          <a:p>
            <a:r>
              <a:rPr lang="sr-Latn-RS" sz="4000" dirty="0" smtClean="0">
                <a:solidFill>
                  <a:schemeClr val="tx2">
                    <a:lumMod val="60000"/>
                    <a:lumOff val="40000"/>
                  </a:schemeClr>
                </a:solidFill>
              </a:rPr>
              <a:t>WP5 – to do list</a:t>
            </a:r>
            <a:endParaRPr lang="en-US" sz="4000" b="1" dirty="0">
              <a:solidFill>
                <a:schemeClr val="tx2">
                  <a:lumMod val="60000"/>
                  <a:lumOff val="40000"/>
                </a:schemeClr>
              </a:solidFill>
              <a:latin typeface="Calibri Light" pitchFamily="34" charset="0"/>
              <a:cs typeface="Calibri Light" pitchFamily="34" charset="0"/>
            </a:endParaRPr>
          </a:p>
        </p:txBody>
      </p:sp>
      <p:sp>
        <p:nvSpPr>
          <p:cNvPr id="12" name="Content Placeholder 2"/>
          <p:cNvSpPr txBox="1">
            <a:spLocks/>
          </p:cNvSpPr>
          <p:nvPr/>
        </p:nvSpPr>
        <p:spPr>
          <a:xfrm>
            <a:off x="381000" y="1295401"/>
            <a:ext cx="8229600" cy="914400"/>
          </a:xfrm>
          <a:prstGeom prst="rect">
            <a:avLst/>
          </a:prstGeom>
        </p:spPr>
        <p:txBody>
          <a:bodyPr vert="horz" lIns="91440" tIns="45720" rIns="91440" bIns="45720" rtlCol="0">
            <a:noAutofit/>
          </a:bodyPr>
          <a:lstStyle/>
          <a:p>
            <a:pPr marL="342900" lvl="0" indent="-342900" algn="ctr">
              <a:spcBef>
                <a:spcPct val="20000"/>
              </a:spcBef>
              <a:defRPr/>
            </a:pPr>
            <a:r>
              <a:rPr lang="en-GB" sz="2800" dirty="0" smtClean="0">
                <a:solidFill>
                  <a:schemeClr val="tx2">
                    <a:lumMod val="60000"/>
                    <a:lumOff val="40000"/>
                  </a:schemeClr>
                </a:solidFill>
                <a:latin typeface="Calibri Light" pitchFamily="34" charset="0"/>
                <a:cs typeface="Calibri Light" pitchFamily="34" charset="0"/>
              </a:rPr>
              <a:t>Quality assurance and monitoring</a:t>
            </a:r>
            <a:endParaRPr kumimoji="0" lang="en-US" sz="2600" b="0" i="0" u="none" strike="noStrike" kern="1200" cap="none" spc="0" normalizeH="0" baseline="0" noProof="0" dirty="0">
              <a:ln>
                <a:noFill/>
              </a:ln>
              <a:solidFill>
                <a:schemeClr val="tx1"/>
              </a:solidFill>
              <a:effectLst/>
              <a:uLnTx/>
              <a:uFillTx/>
              <a:latin typeface="Calibri Light" pitchFamily="34" charset="0"/>
              <a:cs typeface="Calibri Light"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4192900708"/>
              </p:ext>
            </p:extLst>
          </p:nvPr>
        </p:nvGraphicFramePr>
        <p:xfrm>
          <a:off x="533400" y="2301241"/>
          <a:ext cx="8229600" cy="2484119"/>
        </p:xfrm>
        <a:graphic>
          <a:graphicData uri="http://schemas.openxmlformats.org/drawingml/2006/table">
            <a:tbl>
              <a:tblPr firstRow="1" bandRow="1">
                <a:tableStyleId>{5C22544A-7EE6-4342-B048-85BDC9FD1C3A}</a:tableStyleId>
              </a:tblPr>
              <a:tblGrid>
                <a:gridCol w="6779811"/>
                <a:gridCol w="1449789"/>
              </a:tblGrid>
              <a:tr h="38099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dirty="0" smtClean="0">
                          <a:solidFill>
                            <a:schemeClr val="bg1"/>
                          </a:solidFill>
                          <a:latin typeface="Calibri Light" pitchFamily="34" charset="0"/>
                          <a:cs typeface="Calibri Light" pitchFamily="34" charset="0"/>
                        </a:rPr>
                        <a:t>5.4</a:t>
                      </a:r>
                      <a:r>
                        <a:rPr lang="en-GB" sz="1800" b="1" dirty="0" smtClean="0">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External financial control</a:t>
                      </a:r>
                      <a:endParaRPr lang="en-US" sz="1800" b="1" kern="1200" dirty="0" smtClean="0">
                        <a:solidFill>
                          <a:schemeClr val="lt1"/>
                        </a:solidFill>
                        <a:latin typeface="Calibri Light" pitchFamily="34" charset="0"/>
                        <a:ea typeface="+mn-ea"/>
                        <a:cs typeface="Calibri Light" pitchFamily="34" charset="0"/>
                      </a:endParaRPr>
                    </a:p>
                  </a:txBody>
                  <a:tcPr/>
                </a:tc>
                <a:tc hMerge="1">
                  <a:txBody>
                    <a:bodyPr/>
                    <a:lstStyle/>
                    <a:p>
                      <a:endParaRPr lang="en-US"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the external audit</a:t>
                      </a:r>
                      <a:r>
                        <a:rPr lang="sr-Latn-RS" sz="1600" kern="1200" dirty="0" smtClean="0">
                          <a:solidFill>
                            <a:schemeClr val="tx1"/>
                          </a:solidFill>
                          <a:latin typeface="Calibri Light" pitchFamily="34" charset="0"/>
                          <a:ea typeface="+mn-ea"/>
                          <a:cs typeface="Calibri Light" pitchFamily="34" charset="0"/>
                        </a:rPr>
                        <a:t> </a:t>
                      </a:r>
                      <a:r>
                        <a:rPr lang="sr-Latn-RS" sz="1600" noProof="0" dirty="0" smtClean="0">
                          <a:solidFill>
                            <a:schemeClr val="tx1"/>
                          </a:solidFill>
                          <a:latin typeface="Calibri Light" pitchFamily="34" charset="0"/>
                          <a:cs typeface="Calibri Light" pitchFamily="34" charset="0"/>
                        </a:rPr>
                        <a:t>– </a:t>
                      </a:r>
                      <a:r>
                        <a:rPr lang="sr-Latn-RS" sz="1600" kern="1200" baseline="0" noProof="0" dirty="0" smtClean="0">
                          <a:solidFill>
                            <a:srgbClr val="0070C0"/>
                          </a:solidFill>
                          <a:latin typeface="Calibri Light" pitchFamily="34" charset="0"/>
                          <a:ea typeface="+mn-ea"/>
                          <a:cs typeface="Calibri Light" pitchFamily="34" charset="0"/>
                        </a:rPr>
                        <a:t>UNI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11</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21</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r h="45720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b="1" dirty="0" smtClean="0">
                          <a:solidFill>
                            <a:schemeClr val="bg1"/>
                          </a:solidFill>
                          <a:latin typeface="Calibri Light" pitchFamily="34" charset="0"/>
                          <a:cs typeface="Calibri Light" pitchFamily="34" charset="0"/>
                        </a:rPr>
                        <a:t>5.5</a:t>
                      </a:r>
                      <a:r>
                        <a:rPr lang="en-GB" sz="1800" b="1" dirty="0" smtClean="0">
                          <a:solidFill>
                            <a:schemeClr val="bg1"/>
                          </a:solidFill>
                          <a:latin typeface="Calibri Light" pitchFamily="34" charset="0"/>
                          <a:cs typeface="Calibri Light" pitchFamily="34" charset="0"/>
                        </a:rPr>
                        <a:t> </a:t>
                      </a:r>
                      <a:r>
                        <a:rPr lang="en-GB" sz="1800" b="1" kern="1200" dirty="0" smtClean="0">
                          <a:solidFill>
                            <a:schemeClr val="lt1"/>
                          </a:solidFill>
                          <a:latin typeface="Calibri Light" pitchFamily="34" charset="0"/>
                          <a:ea typeface="+mn-ea"/>
                          <a:cs typeface="Calibri Light" pitchFamily="34" charset="0"/>
                        </a:rPr>
                        <a:t>Inter-project coaching</a:t>
                      </a:r>
                      <a:endParaRPr lang="en-US" sz="1800" b="1" kern="1200" dirty="0" smtClean="0">
                        <a:solidFill>
                          <a:schemeClr val="lt1"/>
                        </a:solidFill>
                        <a:latin typeface="Calibri Light" pitchFamily="34" charset="0"/>
                        <a:ea typeface="+mn-ea"/>
                        <a:cs typeface="Calibri Light" pitchFamily="34" charset="0"/>
                      </a:endParaRPr>
                    </a:p>
                  </a:txBody>
                  <a:tcPr>
                    <a:solidFill>
                      <a:schemeClr val="accent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endParaRPr>
                    </a:p>
                  </a:txBody>
                  <a:tcPr>
                    <a:solidFill>
                      <a:schemeClr val="accent1"/>
                    </a:solidFill>
                  </a:tcPr>
                </a:tc>
              </a:tr>
              <a:tr h="623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Calibri Light" pitchFamily="34" charset="0"/>
                          <a:ea typeface="+mn-ea"/>
                          <a:cs typeface="Calibri Light" pitchFamily="34" charset="0"/>
                        </a:rPr>
                        <a:t>Report on the inter-project coaching </a:t>
                      </a:r>
                      <a:r>
                        <a:rPr lang="en-US" sz="1600" b="0" i="0" u="none" strike="noStrike" kern="1200" baseline="0" dirty="0" smtClean="0">
                          <a:solidFill>
                            <a:schemeClr val="dk1"/>
                          </a:solidFill>
                          <a:latin typeface="Calibri Light" pitchFamily="34" charset="0"/>
                          <a:ea typeface="+mn-ea"/>
                          <a:cs typeface="Calibri Light" pitchFamily="34" charset="0"/>
                        </a:rPr>
                        <a:t>– </a:t>
                      </a:r>
                      <a:r>
                        <a:rPr lang="sr-Latn-RS" sz="1600" baseline="0" noProof="0" dirty="0" smtClean="0">
                          <a:solidFill>
                            <a:srgbClr val="0070C0"/>
                          </a:solidFill>
                          <a:latin typeface="Calibri Light" pitchFamily="34" charset="0"/>
                          <a:cs typeface="Calibri Light" pitchFamily="34" charset="0"/>
                        </a:rPr>
                        <a:t>UL </a:t>
                      </a:r>
                      <a:r>
                        <a:rPr lang="en-GB" sz="1600" baseline="0" noProof="0" dirty="0" smtClean="0">
                          <a:solidFill>
                            <a:srgbClr val="0070C0"/>
                          </a:solidFill>
                          <a:latin typeface="Calibri Light" pitchFamily="34" charset="0"/>
                          <a:cs typeface="Calibri Light" pitchFamily="34" charset="0"/>
                        </a:rPr>
                        <a:t>in consultation with </a:t>
                      </a:r>
                      <a:r>
                        <a:rPr lang="sr-Latn-RS" sz="1600" baseline="0" noProof="0" dirty="0" smtClean="0">
                          <a:solidFill>
                            <a:srgbClr val="0070C0"/>
                          </a:solidFill>
                          <a:latin typeface="Calibri Light" pitchFamily="34" charset="0"/>
                          <a:cs typeface="Calibri Light" pitchFamily="34" charset="0"/>
                        </a:rPr>
                        <a:t>contact persons from all institutions</a:t>
                      </a:r>
                      <a:endParaRPr lang="en-US" sz="1600" dirty="0" smtClean="0">
                        <a:solidFill>
                          <a:schemeClr val="tx1"/>
                        </a:solidFill>
                        <a:latin typeface="Calibri Light" pitchFamily="34" charset="0"/>
                        <a:cs typeface="Calibri Light"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1600" u="none" dirty="0" smtClean="0">
                          <a:solidFill>
                            <a:schemeClr val="tx1"/>
                          </a:solidFill>
                          <a:latin typeface="Calibri Light" pitchFamily="34" charset="0"/>
                          <a:cs typeface="Calibri Light" pitchFamily="34" charset="0"/>
                        </a:rPr>
                        <a:t>14</a:t>
                      </a:r>
                      <a:r>
                        <a:rPr lang="en-US" sz="1600" u="none" dirty="0" smtClean="0">
                          <a:solidFill>
                            <a:schemeClr val="tx1"/>
                          </a:solidFill>
                          <a:latin typeface="Calibri Light" pitchFamily="34" charset="0"/>
                          <a:cs typeface="Calibri Light" pitchFamily="34" charset="0"/>
                        </a:rPr>
                        <a:t>.</a:t>
                      </a:r>
                      <a:r>
                        <a:rPr lang="sr-Latn-RS" sz="1600" u="none" dirty="0" smtClean="0">
                          <a:solidFill>
                            <a:schemeClr val="tx1"/>
                          </a:solidFill>
                          <a:latin typeface="Calibri Light" pitchFamily="34" charset="0"/>
                          <a:cs typeface="Calibri Light" pitchFamily="34" charset="0"/>
                        </a:rPr>
                        <a:t>05</a:t>
                      </a:r>
                      <a:r>
                        <a:rPr lang="en-US" sz="1600" u="none" dirty="0" smtClean="0">
                          <a:solidFill>
                            <a:schemeClr val="tx1"/>
                          </a:solidFill>
                          <a:latin typeface="Calibri Light" pitchFamily="34" charset="0"/>
                          <a:cs typeface="Calibri Light" pitchFamily="34" charset="0"/>
                        </a:rPr>
                        <a:t>.20</a:t>
                      </a:r>
                      <a:r>
                        <a:rPr lang="sr-Latn-RS" sz="1600" u="none" dirty="0" smtClean="0">
                          <a:solidFill>
                            <a:schemeClr val="tx1"/>
                          </a:solidFill>
                          <a:latin typeface="Calibri Light" pitchFamily="34" charset="0"/>
                          <a:cs typeface="Calibri Light" pitchFamily="34" charset="0"/>
                        </a:rPr>
                        <a:t>20</a:t>
                      </a:r>
                    </a:p>
                    <a:p>
                      <a:pPr marL="0" marR="0" indent="0" algn="l" defTabSz="914400" rtl="0" eaLnBrk="1" fontAlgn="auto" latinLnBrk="0" hangingPunct="1">
                        <a:lnSpc>
                          <a:spcPct val="100000"/>
                        </a:lnSpc>
                        <a:spcBef>
                          <a:spcPts val="0"/>
                        </a:spcBef>
                        <a:spcAft>
                          <a:spcPts val="0"/>
                        </a:spcAft>
                        <a:buClrTx/>
                        <a:buSzTx/>
                        <a:buFontTx/>
                        <a:buNone/>
                        <a:tabLst/>
                        <a:defRPr/>
                      </a:pPr>
                      <a:r>
                        <a:rPr lang="sr-Latn-RS" sz="1600" b="1" u="none" dirty="0" smtClean="0">
                          <a:solidFill>
                            <a:schemeClr val="accent6">
                              <a:lumMod val="75000"/>
                            </a:schemeClr>
                          </a:solidFill>
                          <a:latin typeface="Calibri Light" pitchFamily="34" charset="0"/>
                          <a:cs typeface="Calibri Light" pitchFamily="34" charset="0"/>
                        </a:rPr>
                        <a:t>FORTHCOMING</a:t>
                      </a:r>
                      <a:endParaRPr lang="en-US" sz="1600" b="1" u="none" dirty="0" smtClean="0">
                        <a:solidFill>
                          <a:schemeClr val="accent6">
                            <a:lumMod val="75000"/>
                          </a:schemeClr>
                        </a:solidFill>
                        <a:latin typeface="Calibri Light" pitchFamily="34" charset="0"/>
                        <a:cs typeface="Calibri Light"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u="none" dirty="0" smtClean="0">
                        <a:solidFill>
                          <a:schemeClr val="tx1"/>
                        </a:solidFill>
                        <a:latin typeface="Calibri Light" pitchFamily="34" charset="0"/>
                        <a:cs typeface="Calibri Light" pitchFamily="34" charset="0"/>
                      </a:endParaRPr>
                    </a:p>
                  </a:txBody>
                  <a:tcPr/>
                </a:tc>
              </a:tr>
            </a:tbl>
          </a:graphicData>
        </a:graphic>
      </p:graphicFrame>
    </p:spTree>
    <p:extLst>
      <p:ext uri="{BB962C8B-B14F-4D97-AF65-F5344CB8AC3E}">
        <p14:creationId xmlns="" xmlns:p14="http://schemas.microsoft.com/office/powerpoint/2010/main" val="3188428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1698</TotalTime>
  <Words>2022</Words>
  <Application>Microsoft Office PowerPoint</Application>
  <PresentationFormat>On-screen Show (4:3)</PresentationFormat>
  <Paragraphs>309</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WP1 – to do list</vt:lpstr>
      <vt:lpstr>WP1 – to do list</vt:lpstr>
      <vt:lpstr>WP2 – to do list</vt:lpstr>
      <vt:lpstr>WP2 – to do list</vt:lpstr>
      <vt:lpstr>WP3 – to do list</vt:lpstr>
      <vt:lpstr>WP4 – to do list</vt:lpstr>
      <vt:lpstr>WP5 – to do list</vt:lpstr>
      <vt:lpstr>WP5 – to do list</vt:lpstr>
      <vt:lpstr>WP6 – to do list</vt:lpstr>
      <vt:lpstr>WP6 – to do list</vt:lpstr>
      <vt:lpstr>WP7 – to do list</vt:lpstr>
      <vt:lpstr>WP7 – to do list</vt:lpstr>
      <vt:lpstr>Preventive field monitoring visit –  to do list</vt:lpstr>
      <vt:lpstr>Preventive field monitoring visit</vt:lpstr>
      <vt:lpstr>Preventive field monitoring visit</vt:lpstr>
      <vt:lpstr>First risk</vt:lpstr>
      <vt:lpstr>Second risk</vt:lpstr>
      <vt:lpstr>Second risk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cp:lastModifiedBy>
  <cp:revision>41</cp:revision>
  <dcterms:created xsi:type="dcterms:W3CDTF">2006-08-16T00:00:00Z</dcterms:created>
  <dcterms:modified xsi:type="dcterms:W3CDTF">2019-05-07T18:12:44Z</dcterms:modified>
</cp:coreProperties>
</file>