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tiff" ContentType="image/tif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8" r:id="rId3"/>
    <p:sldId id="290" r:id="rId4"/>
    <p:sldId id="291" r:id="rId5"/>
    <p:sldId id="292" r:id="rId6"/>
    <p:sldId id="293" r:id="rId7"/>
    <p:sldId id="295" r:id="rId8"/>
    <p:sldId id="296" r:id="rId9"/>
    <p:sldId id="297" r:id="rId10"/>
    <p:sldId id="298" r:id="rId11"/>
    <p:sldId id="299" r:id="rId12"/>
    <p:sldId id="300" r:id="rId13"/>
    <p:sldId id="302" r:id="rId14"/>
    <p:sldId id="304" r:id="rId15"/>
    <p:sldId id="303" r:id="rId16"/>
    <p:sldId id="306" r:id="rId17"/>
    <p:sldId id="305" r:id="rId18"/>
    <p:sldId id="307" r:id="rId19"/>
    <p:sldId id="308"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barChart>
        <c:barDir val="col"/>
        <c:grouping val="clustered"/>
        <c:ser>
          <c:idx val="0"/>
          <c:order val="0"/>
          <c:dLbls>
            <c:showVal val="1"/>
          </c:dLbls>
          <c:cat>
            <c:strRef>
              <c:f>Sheet1!$A$2:$A$9</c:f>
              <c:strCache>
                <c:ptCount val="8"/>
                <c:pt idx="0">
                  <c:v>UNI</c:v>
                </c:pt>
                <c:pt idx="1">
                  <c:v>UNS</c:v>
                </c:pt>
                <c:pt idx="2">
                  <c:v>UNSA</c:v>
                </c:pt>
                <c:pt idx="3">
                  <c:v>UNMO</c:v>
                </c:pt>
                <c:pt idx="4">
                  <c:v>UPKM</c:v>
                </c:pt>
                <c:pt idx="5">
                  <c:v>TCASU</c:v>
                </c:pt>
                <c:pt idx="6">
                  <c:v>UoM</c:v>
                </c:pt>
                <c:pt idx="7">
                  <c:v>PWMC VV</c:v>
                </c:pt>
              </c:strCache>
            </c:strRef>
          </c:cat>
          <c:val>
            <c:numRef>
              <c:f>Sheet1!$B$2:$B$9</c:f>
              <c:numCache>
                <c:formatCode>General</c:formatCode>
                <c:ptCount val="8"/>
                <c:pt idx="0">
                  <c:v>0</c:v>
                </c:pt>
                <c:pt idx="1">
                  <c:v>5</c:v>
                </c:pt>
                <c:pt idx="2">
                  <c:v>40</c:v>
                </c:pt>
                <c:pt idx="3">
                  <c:v>20</c:v>
                </c:pt>
                <c:pt idx="4">
                  <c:v>25</c:v>
                </c:pt>
                <c:pt idx="5">
                  <c:v>7</c:v>
                </c:pt>
                <c:pt idx="6">
                  <c:v>9</c:v>
                </c:pt>
                <c:pt idx="7">
                  <c:v>4</c:v>
                </c:pt>
              </c:numCache>
            </c:numRef>
          </c:val>
        </c:ser>
        <c:axId val="183134848"/>
        <c:axId val="183202560"/>
      </c:barChart>
      <c:catAx>
        <c:axId val="183134848"/>
        <c:scaling>
          <c:orientation val="minMax"/>
        </c:scaling>
        <c:axPos val="b"/>
        <c:tickLblPos val="nextTo"/>
        <c:crossAx val="183202560"/>
        <c:crosses val="autoZero"/>
        <c:auto val="1"/>
        <c:lblAlgn val="ctr"/>
        <c:lblOffset val="100"/>
      </c:catAx>
      <c:valAx>
        <c:axId val="183202560"/>
        <c:scaling>
          <c:orientation val="minMax"/>
        </c:scaling>
        <c:axPos val="l"/>
        <c:majorGridlines/>
        <c:numFmt formatCode="General" sourceLinked="1"/>
        <c:tickLblPos val="nextTo"/>
        <c:crossAx val="183134848"/>
        <c:crosses val="autoZero"/>
        <c:crossBetween val="between"/>
      </c:valAx>
    </c:plotArea>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049FE8-1A39-4F73-8791-C2D8B64BD269}" type="datetimeFigureOut">
              <a:rPr lang="en-US" smtClean="0"/>
              <a:pPr/>
              <a:t>07-May-19</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A46BEE-5574-412B-B498-3788E435FB52}" type="slidenum">
              <a:rPr lang="en-US" smtClean="0"/>
              <a:pPr/>
              <a:t>‹#›</a:t>
            </a:fld>
            <a:endParaRPr lang="en-US"/>
          </a:p>
        </p:txBody>
      </p:sp>
    </p:spTree>
    <p:extLst>
      <p:ext uri="{BB962C8B-B14F-4D97-AF65-F5344CB8AC3E}">
        <p14:creationId xmlns="" xmlns:p14="http://schemas.microsoft.com/office/powerpoint/2010/main" val="39040256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A46BEE-5574-412B-B498-3788E435FB52}" type="slidenum">
              <a:rPr lang="en-US" smtClean="0"/>
              <a:pPr/>
              <a:t>1</a:t>
            </a:fld>
            <a:endParaRPr lang="en-US"/>
          </a:p>
        </p:txBody>
      </p:sp>
    </p:spTree>
    <p:extLst>
      <p:ext uri="{BB962C8B-B14F-4D97-AF65-F5344CB8AC3E}">
        <p14:creationId xmlns="" xmlns:p14="http://schemas.microsoft.com/office/powerpoint/2010/main" val="11419822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10</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11</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19</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2</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3</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4</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5</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6</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7</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8</a:t>
            </a:fld>
            <a:endParaRPr lang="en-US"/>
          </a:p>
        </p:txBody>
      </p:sp>
    </p:spTree>
    <p:extLst>
      <p:ext uri="{BB962C8B-B14F-4D97-AF65-F5344CB8AC3E}">
        <p14:creationId xmlns="" xmlns:p14="http://schemas.microsoft.com/office/powerpoint/2010/main" val="18951025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A46BEE-5574-412B-B498-3788E435FB52}" type="slidenum">
              <a:rPr lang="en-US" smtClean="0"/>
              <a:pPr/>
              <a:t>9</a:t>
            </a:fld>
            <a:endParaRPr lang="en-US"/>
          </a:p>
        </p:txBody>
      </p:sp>
    </p:spTree>
    <p:extLst>
      <p:ext uri="{BB962C8B-B14F-4D97-AF65-F5344CB8AC3E}">
        <p14:creationId xmlns="" xmlns:p14="http://schemas.microsoft.com/office/powerpoint/2010/main" val="1895102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07-May-19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07-May-19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07-May-19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07-May-19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07-May-19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07-May-19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07-May-19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07-May-19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tif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1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chart" Target="../charts/chart1.xml"/><Relationship Id="rId5" Type="http://schemas.openxmlformats.org/officeDocument/2006/relationships/image" Target="../media/image4.tiff"/><Relationship Id="rId4" Type="http://schemas.openxmlformats.org/officeDocument/2006/relationships/image" Target="../media/image3.tiff"/></Relationships>
</file>

<file path=ppt/slides/_rels/slide1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4.tiff"/><Relationship Id="rId4" Type="http://schemas.openxmlformats.org/officeDocument/2006/relationships/image" Target="../media/image3.tif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3" cstate="print">
            <a:extLst>
              <a:ext uri="{28A0092B-C50C-407E-A947-70E740481C1C}">
                <a14:useLocalDpi xmlns="" xmlns:a14="http://schemas.microsoft.com/office/drawing/2010/main" val="0"/>
              </a:ext>
            </a:extLst>
          </a:blip>
          <a:stretch>
            <a:fillRect/>
          </a:stretch>
        </p:blipFill>
        <p:spPr>
          <a:xfrm>
            <a:off x="211835" y="82295"/>
            <a:ext cx="8720329" cy="6693409"/>
          </a:xfrm>
          <a:prstGeom prst="rect">
            <a:avLst/>
          </a:prstGeom>
        </p:spPr>
      </p:pic>
      <p:sp>
        <p:nvSpPr>
          <p:cNvPr id="1026" name="Text Box 2"/>
          <p:cNvSpPr txBox="1">
            <a:spLocks noChangeArrowheads="1"/>
          </p:cNvSpPr>
          <p:nvPr/>
        </p:nvSpPr>
        <p:spPr bwMode="auto">
          <a:xfrm>
            <a:off x="1447800" y="4377013"/>
            <a:ext cx="6037729" cy="632478"/>
          </a:xfrm>
          <a:prstGeom prst="rect">
            <a:avLst/>
          </a:prstGeom>
          <a:solidFill>
            <a:srgbClr val="FFFFFF"/>
          </a:solidFill>
          <a:ln w="9525">
            <a:solidFill>
              <a:srgbClr val="2E74B5"/>
            </a:solidFill>
            <a:prstDash val="dash"/>
            <a:miter lim="800000"/>
            <a:headEnd/>
            <a:tailEnd/>
          </a:ln>
        </p:spPr>
        <p:txBody>
          <a:bodyPr vert="horz" wrap="square" lIns="91440" tIns="45720" rIns="91440" bIns="45720" numCol="1" anchor="t" anchorCtr="0" compatLnSpc="1">
            <a:prstTxWarp prst="textNoShape">
              <a:avLst/>
            </a:prstTxWarp>
          </a:bodyPr>
          <a:lstStyle/>
          <a:p>
            <a:pPr lvl="0" algn="ctr" fontAlgn="base">
              <a:spcBef>
                <a:spcPct val="0"/>
              </a:spcBef>
              <a:spcAft>
                <a:spcPts val="1000"/>
              </a:spcAft>
            </a:pPr>
            <a:r>
              <a:rPr lang="bs-Latn-BA" sz="1100" dirty="0" smtClean="0"/>
              <a:t>This project has been funded with support from the European Commission. This publication reflects the views only of the author, and the Commission cannot be held responsible for any use which may be made of the information contained therein</a:t>
            </a:r>
            <a:r>
              <a:rPr lang="en-US" sz="1100" dirty="0"/>
              <a:t>.</a:t>
            </a:r>
            <a:endParaRPr lang="en-US" sz="1100" dirty="0" smtClean="0"/>
          </a:p>
        </p:txBody>
      </p:sp>
      <p:sp>
        <p:nvSpPr>
          <p:cNvPr id="7" name="Subtitle 2"/>
          <p:cNvSpPr>
            <a:spLocks noGrp="1"/>
          </p:cNvSpPr>
          <p:nvPr>
            <p:ph type="subTitle" idx="1"/>
          </p:nvPr>
        </p:nvSpPr>
        <p:spPr>
          <a:xfrm>
            <a:off x="1237129" y="1709738"/>
            <a:ext cx="6400800" cy="1143000"/>
          </a:xfrm>
        </p:spPr>
        <p:txBody>
          <a:bodyPr/>
          <a:lstStyle/>
          <a:p>
            <a:r>
              <a:rPr lang="sr-Latn-BA" b="1" dirty="0" smtClean="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rPr>
              <a:t>Overview of the first six project months and future tasks</a:t>
            </a:r>
            <a:endParaRPr lang="bs-Latn-BA" b="1" dirty="0">
              <a:solidFill>
                <a:schemeClr val="accent1">
                  <a:lumMod val="75000"/>
                </a:schemeClr>
              </a:solidFill>
              <a:effectLst>
                <a:outerShdw blurRad="38100" dist="38100" dir="2700000" algn="tl">
                  <a:srgbClr val="000000">
                    <a:alpha val="43137"/>
                  </a:srgbClr>
                </a:outerShdw>
              </a:effectLst>
              <a:latin typeface="Calibri Light" pitchFamily="34" charset="0"/>
              <a:cs typeface="Calibri Light" pitchFamily="34" charset="0"/>
            </a:endParaRPr>
          </a:p>
        </p:txBody>
      </p:sp>
      <p:sp>
        <p:nvSpPr>
          <p:cNvPr id="8" name="Title 1"/>
          <p:cNvSpPr txBox="1">
            <a:spLocks/>
          </p:cNvSpPr>
          <p:nvPr/>
        </p:nvSpPr>
        <p:spPr>
          <a:xfrm>
            <a:off x="551329" y="2788729"/>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Milan Gocić</a:t>
            </a:r>
          </a:p>
          <a:p>
            <a:r>
              <a:rPr lang="sr-Latn-BA" sz="1800" dirty="0" smtClean="0">
                <a:solidFill>
                  <a:schemeClr val="accent1">
                    <a:lumMod val="75000"/>
                  </a:schemeClr>
                </a:solidFill>
                <a:latin typeface="Calibri Light" pitchFamily="34" charset="0"/>
                <a:cs typeface="Calibri Light" pitchFamily="34" charset="0"/>
              </a:rPr>
              <a:t>University of Niš</a:t>
            </a:r>
            <a:endParaRPr lang="bs-Latn-BA" sz="1800" dirty="0">
              <a:solidFill>
                <a:schemeClr val="accent1">
                  <a:lumMod val="75000"/>
                </a:schemeClr>
              </a:solidFill>
              <a:latin typeface="Calibri Light" pitchFamily="34" charset="0"/>
              <a:cs typeface="Calibri Light" pitchFamily="34" charset="0"/>
            </a:endParaRPr>
          </a:p>
        </p:txBody>
      </p:sp>
      <p:sp>
        <p:nvSpPr>
          <p:cNvPr id="9" name="Title 1"/>
          <p:cNvSpPr txBox="1">
            <a:spLocks/>
          </p:cNvSpPr>
          <p:nvPr/>
        </p:nvSpPr>
        <p:spPr>
          <a:xfrm>
            <a:off x="551329" y="3700178"/>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chemeClr val="accent1">
                    <a:lumMod val="75000"/>
                  </a:schemeClr>
                </a:solidFill>
                <a:latin typeface="Calibri Light" pitchFamily="34" charset="0"/>
                <a:cs typeface="Calibri Light" pitchFamily="34" charset="0"/>
              </a:rPr>
              <a:t>First SC meeting/ 08 May 2019</a:t>
            </a:r>
            <a:endParaRPr lang="bs-Latn-BA" sz="1800" dirty="0">
              <a:solidFill>
                <a:schemeClr val="accent1">
                  <a:lumMod val="75000"/>
                </a:schemeClr>
              </a:solidFill>
              <a:latin typeface="Calibri Light" pitchFamily="34" charset="0"/>
              <a:cs typeface="Calibri Light"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153400" cy="3337559"/>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Creation of the Dissemination &amp; Exploitation Plan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Dissemination and exploitation plan</a:t>
                      </a:r>
                      <a:r>
                        <a:rPr lang="sr-Latn-RS" sz="1600" kern="1200" dirty="0" smtClean="0">
                          <a:solidFill>
                            <a:schemeClr val="tx1"/>
                          </a:solidFill>
                          <a:latin typeface="Calibri Light" pitchFamily="34" charset="0"/>
                          <a:ea typeface="+mn-ea"/>
                          <a:cs typeface="Calibri Light" pitchFamily="34" charset="0"/>
                        </a:rPr>
                        <a:t> (v02)</a:t>
                      </a:r>
                      <a:r>
                        <a:rPr lang="en-GB" sz="1600" kern="1200" dirty="0" smtClean="0">
                          <a:solidFill>
                            <a:schemeClr val="tx1"/>
                          </a:solidFill>
                          <a:latin typeface="Calibri Light" pitchFamily="34" charset="0"/>
                          <a:ea typeface="+mn-ea"/>
                          <a:cs typeface="Calibri Light" pitchFamily="34" charset="0"/>
                        </a:rPr>
                        <a:t>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6.2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project website and promotional materials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Promotion material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6.3 </a:t>
                      </a:r>
                      <a:r>
                        <a:rPr lang="en-GB" sz="1800" b="1" kern="1200" dirty="0" smtClean="0">
                          <a:solidFill>
                            <a:schemeClr val="lt1"/>
                          </a:solidFill>
                          <a:latin typeface="Calibri Light" pitchFamily="34" charset="0"/>
                          <a:ea typeface="+mn-ea"/>
                          <a:cs typeface="Calibri Light" pitchFamily="34" charset="0"/>
                        </a:rPr>
                        <a:t>Info days for student enrolment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Info days organized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WP6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Dissemination and exploitation</a:t>
            </a:r>
            <a:endParaRPr lang="en-US" sz="2800"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153400" cy="374989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6.4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Roundtables with non-academic sector</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Roundtables organized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institutionsteam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6.5</a:t>
                      </a:r>
                      <a:r>
                        <a:rPr lang="en-GB" sz="1800" b="1" kern="1200" dirty="0" smtClean="0">
                          <a:solidFill>
                            <a:schemeClr val="lt1"/>
                          </a:solidFill>
                          <a:latin typeface="Calibri Light" pitchFamily="34" charset="0"/>
                          <a:ea typeface="+mn-ea"/>
                          <a:cs typeface="Calibri Light" pitchFamily="34" charset="0"/>
                        </a:rPr>
                        <a:t> Winter/summer schools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Winter/summer schools </a:t>
                      </a:r>
                      <a:r>
                        <a:rPr lang="en-GB" sz="1600" kern="1200" dirty="0" err="1" smtClean="0">
                          <a:solidFill>
                            <a:schemeClr val="tx1"/>
                          </a:solidFill>
                          <a:latin typeface="Calibri Light" pitchFamily="34" charset="0"/>
                          <a:ea typeface="+mn-ea"/>
                          <a:cs typeface="Calibri Light" pitchFamily="34" charset="0"/>
                        </a:rPr>
                        <a:t>organi</a:t>
                      </a:r>
                      <a:r>
                        <a:rPr lang="sr-Latn-RS" sz="1600" kern="1200" dirty="0" smtClean="0">
                          <a:solidFill>
                            <a:schemeClr val="tx1"/>
                          </a:solidFill>
                          <a:latin typeface="Calibri Light" pitchFamily="34" charset="0"/>
                          <a:ea typeface="+mn-ea"/>
                          <a:cs typeface="Calibri Light" pitchFamily="34" charset="0"/>
                        </a:rPr>
                        <a:t>z</a:t>
                      </a:r>
                      <a:r>
                        <a:rPr lang="en-GB" sz="1600" kern="1200" dirty="0" err="1" smtClean="0">
                          <a:solidFill>
                            <a:schemeClr val="tx1"/>
                          </a:solidFill>
                          <a:latin typeface="Calibri Light" pitchFamily="34" charset="0"/>
                          <a:ea typeface="+mn-ea"/>
                          <a:cs typeface="Calibri Light" pitchFamily="34" charset="0"/>
                        </a:rPr>
                        <a:t>ed</a:t>
                      </a:r>
                      <a:r>
                        <a:rPr lang="en-GB"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lt1"/>
                          </a:solidFill>
                          <a:latin typeface="Calibri Light" pitchFamily="34" charset="0"/>
                          <a:ea typeface="+mn-ea"/>
                          <a:cs typeface="Calibri Light" pitchFamily="34" charset="0"/>
                        </a:rPr>
                        <a:t>6.6 </a:t>
                      </a:r>
                      <a:r>
                        <a:rPr lang="en-GB" sz="1800" b="1" kern="1200" dirty="0" smtClean="0">
                          <a:solidFill>
                            <a:schemeClr val="lt1"/>
                          </a:solidFill>
                          <a:latin typeface="Calibri Light" pitchFamily="34" charset="0"/>
                          <a:ea typeface="+mn-ea"/>
                          <a:cs typeface="Calibri Light" pitchFamily="34" charset="0"/>
                        </a:rPr>
                        <a:t>Symposium for promoting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organized symposium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05000"/>
          <a:ext cx="8382000" cy="3258378"/>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7.1</a:t>
                      </a:r>
                      <a:r>
                        <a:rPr lang="en-GB" sz="1800" b="1" dirty="0" smtClean="0">
                          <a:latin typeface="Calibri Light" pitchFamily="34" charset="0"/>
                          <a:cs typeface="Calibri Light" pitchFamily="34" charset="0"/>
                        </a:rPr>
                        <a:t> Kick-off meeting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latin typeface="Calibri Light" pitchFamily="34" charset="0"/>
                          <a:cs typeface="Calibri Light" pitchFamily="34" charset="0"/>
                        </a:rPr>
                        <a:t>Minutes of the meeting</a:t>
                      </a:r>
                      <a:r>
                        <a:rPr lang="sr-Latn-RS" sz="1600" noProof="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Nis – 20-21 December 2018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7.2</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Brussels kick-off meeting</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8066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UNSA</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Brussels – 28-29 January 2019</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7.3 </a:t>
                      </a:r>
                      <a:r>
                        <a:rPr lang="en-GB" sz="1800" b="1" dirty="0" smtClean="0">
                          <a:solidFill>
                            <a:schemeClr val="bg1"/>
                          </a:solidFill>
                          <a:latin typeface="Calibri Light" pitchFamily="34" charset="0"/>
                          <a:cs typeface="Calibri Light" pitchFamily="34" charset="0"/>
                        </a:rPr>
                        <a:t>Development of </a:t>
                      </a:r>
                      <a:r>
                        <a:rPr lang="sr-Latn-RS" sz="1800" b="1" dirty="0" smtClean="0">
                          <a:solidFill>
                            <a:schemeClr val="bg1"/>
                          </a:solidFill>
                          <a:latin typeface="Calibri Light" pitchFamily="34" charset="0"/>
                          <a:cs typeface="Calibri Light" pitchFamily="34" charset="0"/>
                        </a:rPr>
                        <a:t>P</a:t>
                      </a:r>
                      <a:r>
                        <a:rPr lang="en-GB" sz="1800" b="1" dirty="0" err="1" smtClean="0">
                          <a:solidFill>
                            <a:schemeClr val="bg1"/>
                          </a:solidFill>
                          <a:latin typeface="Calibri Light" pitchFamily="34" charset="0"/>
                          <a:cs typeface="Calibri Light" pitchFamily="34" charset="0"/>
                        </a:rPr>
                        <a:t>roject</a:t>
                      </a:r>
                      <a:r>
                        <a:rPr lang="en-GB" sz="1800" b="1" dirty="0" smtClean="0">
                          <a:solidFill>
                            <a:schemeClr val="bg1"/>
                          </a:solidFill>
                          <a:latin typeface="Calibri Light" pitchFamily="34" charset="0"/>
                          <a:cs typeface="Calibri Light" pitchFamily="34" charset="0"/>
                        </a:rPr>
                        <a:t> management </a:t>
                      </a:r>
                      <a:r>
                        <a:rPr lang="sr-Latn-RS" sz="1800" b="1" baseline="0" dirty="0" smtClean="0">
                          <a:solidFill>
                            <a:schemeClr val="bg1"/>
                          </a:solidFill>
                          <a:latin typeface="Calibri Light" pitchFamily="34" charset="0"/>
                          <a:cs typeface="Calibri Light" pitchFamily="34" charset="0"/>
                        </a:rPr>
                        <a:t> guide</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r>
                        <a:rPr lang="sr-Latn-RS" sz="1600" dirty="0" smtClean="0">
                          <a:solidFill>
                            <a:schemeClr val="tx1"/>
                          </a:solidFill>
                          <a:latin typeface="Calibri Light" pitchFamily="34" charset="0"/>
                          <a:cs typeface="Calibri Light" pitchFamily="34" charset="0"/>
                        </a:rPr>
                        <a:t>Project management guide (v04) </a:t>
                      </a:r>
                      <a:r>
                        <a:rPr lang="en-US" sz="1600" dirty="0" smtClean="0">
                          <a:solidFill>
                            <a:schemeClr val="tx1"/>
                          </a:solidFill>
                          <a:latin typeface="Calibri Light" pitchFamily="34" charset="0"/>
                          <a:cs typeface="Calibri Light" pitchFamily="34" charset="0"/>
                        </a:rPr>
                        <a:t>created</a:t>
                      </a:r>
                      <a:r>
                        <a:rPr lang="sr-Latn-RS" sz="1600" dirty="0" smtClean="0">
                          <a:solidFill>
                            <a:schemeClr val="tx1"/>
                          </a:solidFill>
                          <a:latin typeface="Calibri Light" pitchFamily="34" charset="0"/>
                          <a:cs typeface="Calibri Light" pitchFamily="34" charset="0"/>
                        </a:rPr>
                        <a:t> -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905000"/>
          <a:ext cx="8382000" cy="3716296"/>
        </p:xfrm>
        <a:graphic>
          <a:graphicData uri="http://schemas.openxmlformats.org/drawingml/2006/table">
            <a:tbl>
              <a:tblPr firstRow="1" bandRow="1">
                <a:tableStyleId>{5C22544A-7EE6-4342-B048-85BDC9FD1C3A}</a:tableStyleId>
              </a:tblPr>
              <a:tblGrid>
                <a:gridCol w="6905363"/>
                <a:gridCol w="1476637"/>
              </a:tblGrid>
              <a:tr h="424062">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7.4</a:t>
                      </a:r>
                      <a:r>
                        <a:rPr lang="en-GB" sz="1800" b="1" dirty="0" smtClean="0">
                          <a:solidFill>
                            <a:schemeClr val="bg1"/>
                          </a:solidFill>
                          <a:latin typeface="Calibri Light" pitchFamily="34" charset="0"/>
                          <a:cs typeface="Calibri Light" pitchFamily="34" charset="0"/>
                        </a:rPr>
                        <a:t> Regular Steering Committee </a:t>
                      </a:r>
                      <a:r>
                        <a:rPr lang="sr-Latn-RS" sz="1800" b="1" dirty="0" smtClean="0">
                          <a:solidFill>
                            <a:schemeClr val="bg1"/>
                          </a:solidFill>
                          <a:latin typeface="Calibri Light" pitchFamily="34" charset="0"/>
                          <a:cs typeface="Calibri Light" pitchFamily="34" charset="0"/>
                        </a:rPr>
                        <a:t>&amp;</a:t>
                      </a:r>
                      <a:r>
                        <a:rPr lang="en-GB" sz="1800" b="1" dirty="0" smtClean="0">
                          <a:solidFill>
                            <a:schemeClr val="bg1"/>
                          </a:solidFill>
                          <a:latin typeface="Calibri Light" pitchFamily="34" charset="0"/>
                          <a:cs typeface="Calibri Light" pitchFamily="34" charset="0"/>
                        </a:rPr>
                        <a:t> Project Management meetings</a:t>
                      </a:r>
                      <a:endParaRPr lang="en-US" sz="1800" b="1" kern="1200" dirty="0" smtClean="0">
                        <a:solidFill>
                          <a:schemeClr val="bg1"/>
                        </a:solidFill>
                        <a:latin typeface="Calibri Light" pitchFamily="34" charset="0"/>
                        <a:ea typeface="+mn-ea"/>
                        <a:cs typeface="Calibri Light" pitchFamily="34" charset="0"/>
                      </a:endParaRPr>
                    </a:p>
                  </a:txBody>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088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latin typeface="Calibri Light" pitchFamily="34" charset="0"/>
                          <a:cs typeface="Calibri Light" pitchFamily="34" charset="0"/>
                        </a:rPr>
                        <a:t>Minutes of the meeting</a:t>
                      </a:r>
                      <a:r>
                        <a:rPr lang="sr-Latn-RS" sz="1600" dirty="0" smtClean="0">
                          <a:solidFill>
                            <a:schemeClr val="tx1"/>
                          </a:solidFill>
                          <a:latin typeface="Calibri Light" pitchFamily="34" charset="0"/>
                          <a:cs typeface="Calibri Light" pitchFamily="34" charset="0"/>
                        </a:rPr>
                        <a:t>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08/09May 2019, Vienna, </a:t>
                      </a:r>
                      <a:r>
                        <a:rPr lang="sr-Latn-RS" sz="1600" baseline="0" noProof="0" dirty="0" smtClean="0">
                          <a:solidFill>
                            <a:srgbClr val="00B050"/>
                          </a:solidFill>
                          <a:latin typeface="Calibri Light" pitchFamily="34" charset="0"/>
                          <a:cs typeface="Calibri Light" pitchFamily="34" charset="0"/>
                        </a:rPr>
                        <a:t>Second: 18 September 2019, Rijeka </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50887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7.5 </a:t>
                      </a:r>
                      <a:r>
                        <a:rPr lang="en-GB" sz="1800" b="1" kern="1200" dirty="0" smtClean="0">
                          <a:solidFill>
                            <a:schemeClr val="bg1"/>
                          </a:solidFill>
                          <a:latin typeface="Calibri Light" pitchFamily="34" charset="0"/>
                          <a:ea typeface="+mn-ea"/>
                          <a:cs typeface="Calibri Light" pitchFamily="34" charset="0"/>
                        </a:rPr>
                        <a:t>Day-to-day coordination of project activities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endParaRPr lang="en-US" dirty="0"/>
                    </a:p>
                  </a:txBody>
                  <a:tcPr>
                    <a:solidFill>
                      <a:schemeClr val="accent1"/>
                    </a:solidFill>
                  </a:tcPr>
                </a:tc>
              </a:tr>
              <a:tr h="380667">
                <a:tc>
                  <a:txBody>
                    <a:bodyPr/>
                    <a:lstStyle/>
                    <a:p>
                      <a:r>
                        <a:rPr lang="en-US" sz="1600" kern="1200" dirty="0" smtClean="0">
                          <a:solidFill>
                            <a:schemeClr val="tx1"/>
                          </a:solidFill>
                          <a:latin typeface="Calibri Light" pitchFamily="34" charset="0"/>
                          <a:ea typeface="+mn-ea"/>
                          <a:cs typeface="Calibri Light" pitchFamily="34" charset="0"/>
                        </a:rPr>
                        <a:t>Project correspondence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r>
                        <a:rPr lang="sr-Latn-RS" sz="1600" kern="1200" baseline="0" noProof="0" smtClean="0">
                          <a:solidFill>
                            <a:srgbClr val="0070C0"/>
                          </a:solidFill>
                          <a:latin typeface="Calibri Light" pitchFamily="34" charset="0"/>
                          <a:ea typeface="+mn-ea"/>
                          <a:cs typeface="Calibri Light" pitchFamily="34" charset="0"/>
                        </a:rPr>
                        <a:t>13 Partnership Agreements signed and sent to the EACEA</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928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7.6</a:t>
                      </a:r>
                      <a:r>
                        <a:rPr lang="en-GB" sz="1800" b="1" dirty="0" smtClean="0">
                          <a:solidFill>
                            <a:schemeClr val="bg1"/>
                          </a:solidFill>
                          <a:latin typeface="Calibri Light" pitchFamily="34" charset="0"/>
                          <a:cs typeface="Calibri Light" pitchFamily="34" charset="0"/>
                        </a:rPr>
                        <a:t> </a:t>
                      </a:r>
                      <a:r>
                        <a:rPr lang="sr-Latn-RS" sz="1800" b="1" dirty="0" smtClean="0">
                          <a:solidFill>
                            <a:schemeClr val="bg1"/>
                          </a:solidFill>
                          <a:latin typeface="Calibri Light" pitchFamily="34" charset="0"/>
                          <a:cs typeface="Calibri Light" pitchFamily="34" charset="0"/>
                        </a:rPr>
                        <a:t>Submission of interim and final reports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445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dirty="0" smtClean="0">
                          <a:solidFill>
                            <a:schemeClr val="tx1"/>
                          </a:solidFill>
                          <a:latin typeface="Calibri Light" pitchFamily="34" charset="0"/>
                          <a:cs typeface="Calibri Light" pitchFamily="34" charset="0"/>
                        </a:rPr>
                        <a:t>Interim and final reports written and submitted to EACEA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txBody>
                  <a:tcPr/>
                </a:tc>
              </a:tr>
            </a:tbl>
          </a:graphicData>
        </a:graphic>
      </p:graphicFrame>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WP7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sr-Latn-RS" sz="2800" dirty="0" smtClean="0">
                <a:solidFill>
                  <a:schemeClr val="tx2">
                    <a:lumMod val="60000"/>
                    <a:lumOff val="40000"/>
                  </a:schemeClr>
                </a:solidFill>
                <a:latin typeface="Calibri Light" pitchFamily="34" charset="0"/>
                <a:cs typeface="Calibri Light" pitchFamily="34" charset="0"/>
              </a:rPr>
              <a:t>Project management</a:t>
            </a:r>
            <a:endParaRPr lang="en-US" sz="28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914400"/>
            <a:ext cx="8229600" cy="838200"/>
          </a:xfrm>
        </p:spPr>
        <p:txBody>
          <a:bodyPr>
            <a:noAutofit/>
          </a:bodyPr>
          <a:lstStyle/>
          <a:p>
            <a:r>
              <a:rPr lang="sr-Latn-RS" sz="4000" dirty="0" smtClean="0">
                <a:solidFill>
                  <a:schemeClr val="tx2">
                    <a:lumMod val="60000"/>
                    <a:lumOff val="40000"/>
                  </a:schemeClr>
                </a:solidFill>
              </a:rPr>
              <a:t>Preventive field monitoring visit – </a:t>
            </a:r>
            <a:br>
              <a:rPr lang="sr-Latn-RS" sz="4000" dirty="0" smtClean="0">
                <a:solidFill>
                  <a:schemeClr val="tx2">
                    <a:lumMod val="60000"/>
                    <a:lumOff val="40000"/>
                  </a:schemeClr>
                </a:solidFill>
              </a:rPr>
            </a:br>
            <a:r>
              <a:rPr lang="sr-Latn-RS" sz="4000" dirty="0" smtClean="0">
                <a:solidFill>
                  <a:schemeClr val="tx2">
                    <a:lumMod val="60000"/>
                    <a:lumOff val="40000"/>
                  </a:schemeClr>
                </a:solidFill>
              </a:rPr>
              <a:t>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981200"/>
            <a:ext cx="8229600" cy="3962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Agenda</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Attendance list</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Annex DE3 – Dissemination activity form</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Photos</a:t>
            </a:r>
          </a:p>
          <a:p>
            <a:pPr marL="342900" lvl="0" indent="-342900" algn="just">
              <a:spcBef>
                <a:spcPct val="20000"/>
              </a:spcBef>
              <a:buFont typeface="Wingdings" pitchFamily="2" charset="2"/>
              <a:buChar char="Ø"/>
              <a:defRPr/>
            </a:pPr>
            <a:endParaRPr lang="sr-Latn-RS" sz="2600"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600" dirty="0" smtClean="0">
                <a:solidFill>
                  <a:schemeClr val="tx2">
                    <a:lumMod val="60000"/>
                    <a:lumOff val="40000"/>
                  </a:schemeClr>
                </a:solidFill>
                <a:latin typeface="Calibri Light" pitchFamily="34" charset="0"/>
                <a:cs typeface="Calibri Light" pitchFamily="34" charset="0"/>
              </a:rPr>
              <a:t>Presentations</a:t>
            </a:r>
            <a:endParaRPr lang="en-US" sz="2600"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Kosovska Mitrovica – 20 March 2019</a:t>
            </a: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First financial </a:t>
            </a:r>
            <a:r>
              <a:rPr lang="en-US" sz="2400" dirty="0" err="1" smtClean="0">
                <a:solidFill>
                  <a:schemeClr val="tx2">
                    <a:lumMod val="60000"/>
                    <a:lumOff val="40000"/>
                  </a:schemeClr>
                </a:solidFill>
                <a:latin typeface="Calibri Light" pitchFamily="34" charset="0"/>
                <a:cs typeface="Calibri Light" pitchFamily="34" charset="0"/>
              </a:rPr>
              <a:t>instalment</a:t>
            </a:r>
            <a:r>
              <a:rPr lang="en-US" sz="2400" dirty="0" smtClean="0">
                <a:solidFill>
                  <a:schemeClr val="tx2">
                    <a:lumMod val="60000"/>
                    <a:lumOff val="40000"/>
                  </a:schemeClr>
                </a:solidFill>
                <a:latin typeface="Calibri Light" pitchFamily="34" charset="0"/>
                <a:cs typeface="Calibri Light" pitchFamily="34" charset="0"/>
              </a:rPr>
              <a:t> to the Technical College of Applied Sciences should be transferred as soon as possible by the project coordinator</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Project coordinator is advised to make additional efforts to assure that all project partners purchase relevant project equipment</a:t>
            </a:r>
          </a:p>
          <a:p>
            <a:pPr lvl="1" algn="just"/>
            <a:endParaRPr lang="en-US" sz="2400" dirty="0" smtClean="0">
              <a:solidFill>
                <a:schemeClr val="tx2">
                  <a:lumMod val="60000"/>
                  <a:lumOff val="40000"/>
                </a:schemeClr>
              </a:solidFill>
              <a:latin typeface="Calibri Light" pitchFamily="34" charset="0"/>
              <a:cs typeface="Calibri Light" pitchFamily="34" charset="0"/>
            </a:endParaRPr>
          </a:p>
          <a:p>
            <a:pPr lvl="1" algn="just">
              <a:buFont typeface="Wingdings" pitchFamily="2" charset="2"/>
              <a:buChar char="v"/>
            </a:pPr>
            <a:r>
              <a:rPr lang="en-US" sz="2400" dirty="0" smtClean="0">
                <a:solidFill>
                  <a:schemeClr val="tx2">
                    <a:lumMod val="60000"/>
                    <a:lumOff val="40000"/>
                  </a:schemeClr>
                </a:solidFill>
                <a:latin typeface="Calibri Light" pitchFamily="34" charset="0"/>
                <a:cs typeface="Calibri Light" pitchFamily="34" charset="0"/>
              </a:rPr>
              <a:t>Once relevant equipment is bought and installed, all HEIs have to produce equipment inventory list, which should be available for the next FM visits.</a:t>
            </a: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May 2019</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Preventive field monitoring visit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1295400"/>
            <a:ext cx="8229600" cy="46482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Podgorica – 15 May 2019</a:t>
            </a:r>
          </a:p>
          <a:p>
            <a:pPr marL="342900" lvl="0" indent="-342900" algn="just">
              <a:spcBef>
                <a:spcPct val="20000"/>
              </a:spcBef>
              <a:buFont typeface="Wingdings" pitchFamily="2" charset="2"/>
              <a:buChar char="Ø"/>
              <a:defRPr/>
            </a:pP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Sarajevo</a:t>
            </a:r>
            <a:endParaRPr lang="en-US" sz="2800" b="1" dirty="0">
              <a:solidFill>
                <a:schemeClr val="tx2">
                  <a:lumMod val="60000"/>
                  <a:lumOff val="40000"/>
                </a:schemeClr>
              </a:solidFill>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First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304800" y="1371600"/>
          <a:ext cx="8458200" cy="4825905"/>
        </p:xfrm>
        <a:graphic>
          <a:graphicData uri="http://schemas.openxmlformats.org/drawingml/2006/table">
            <a:tbl>
              <a:tblPr/>
              <a:tblGrid>
                <a:gridCol w="2819400"/>
                <a:gridCol w="2819400"/>
                <a:gridCol w="2819400"/>
              </a:tblGrid>
              <a:tr h="715143">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GB" sz="1800">
                          <a:solidFill>
                            <a:srgbClr val="000000"/>
                          </a:solidFill>
                          <a:latin typeface="Calibri Light" pitchFamily="34" charset="0"/>
                          <a:ea typeface="Calibri"/>
                          <a:cs typeface="Calibri Light" pitchFamily="34" charset="0"/>
                        </a:rPr>
                        <a:t>Purchasing of literature, software and laboratory equipment, installation and activation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311017">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medium, </a:t>
                      </a:r>
                      <a:r>
                        <a:rPr lang="en-GB" sz="1800" b="1">
                          <a:solidFill>
                            <a:srgbClr val="000000"/>
                          </a:solidFill>
                          <a:latin typeface="Calibri Light" pitchFamily="34" charset="0"/>
                          <a:ea typeface="Calibri"/>
                          <a:cs typeface="Calibri Light" pitchFamily="34" charset="0"/>
                        </a:rPr>
                        <a:t>high</a:t>
                      </a:r>
                      <a:r>
                        <a:rPr lang="en-GB" sz="1800">
                          <a:solidFill>
                            <a:srgbClr val="000000"/>
                          </a:solidFill>
                          <a:latin typeface="Calibri Light" pitchFamily="34" charset="0"/>
                          <a:ea typeface="Calibri"/>
                          <a:cs typeface="Calibri Light" pitchFamily="34" charset="0"/>
                        </a:rPr>
                        <a:t>)</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a:latin typeface="Calibri Light" pitchFamily="34" charset="0"/>
                          <a:ea typeface="Calibri"/>
                          <a:cs typeface="Calibri Light" pitchFamily="34" charset="0"/>
                        </a:rPr>
                        <a:t>Providing of equipment and adoption of law in Montenegro</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a:latin typeface="Calibri Light" pitchFamily="34" charset="0"/>
                          <a:ea typeface="Calibri"/>
                          <a:cs typeface="Calibri Light" pitchFamily="34" charset="0"/>
                        </a:rPr>
                        <a:t>Contact companies, contact ministry and NEO</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3265">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5509">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Decision of SC, QAC and Project Coordinator</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Second risk</a:t>
            </a:r>
            <a:endParaRPr lang="en-US" sz="4000" b="1" dirty="0">
              <a:solidFill>
                <a:schemeClr val="tx2">
                  <a:lumMod val="60000"/>
                  <a:lumOff val="40000"/>
                </a:schemeClr>
              </a:solidFill>
              <a:latin typeface="Calibri Light" pitchFamily="34" charset="0"/>
              <a:cs typeface="Calibri Light" pitchFamily="34" charset="0"/>
            </a:endParaRPr>
          </a:p>
        </p:txBody>
      </p:sp>
      <p:sp>
        <p:nvSpPr>
          <p:cNvPr id="18" name="Content Placeholder 2"/>
          <p:cNvSpPr txBox="1">
            <a:spLocks/>
          </p:cNvSpPr>
          <p:nvPr/>
        </p:nvSpPr>
        <p:spPr>
          <a:xfrm>
            <a:off x="381000" y="5029200"/>
            <a:ext cx="8229600" cy="914400"/>
          </a:xfrm>
          <a:prstGeom prst="rect">
            <a:avLst/>
          </a:prstGeom>
        </p:spPr>
        <p:txBody>
          <a:bodyPr vert="horz" lIns="91440" tIns="45720" rIns="91440" bIns="45720" rtlCol="0">
            <a:noAutofit/>
          </a:bodyPr>
          <a:lstStyle/>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Current number: 110</a:t>
            </a:r>
          </a:p>
          <a:p>
            <a:pPr marL="342900" lvl="0" indent="-342900" algn="just">
              <a:spcBef>
                <a:spcPct val="20000"/>
              </a:spcBef>
              <a:buFont typeface="Wingdings" pitchFamily="2" charset="2"/>
              <a:buChar char="Ø"/>
              <a:defRPr/>
            </a:pPr>
            <a:r>
              <a:rPr lang="sr-Latn-RS" sz="2800" b="1" dirty="0" smtClean="0">
                <a:solidFill>
                  <a:schemeClr val="tx2">
                    <a:lumMod val="60000"/>
                    <a:lumOff val="40000"/>
                  </a:schemeClr>
                </a:solidFill>
                <a:latin typeface="Calibri Light" pitchFamily="34" charset="0"/>
                <a:cs typeface="Calibri Light" pitchFamily="34" charset="0"/>
              </a:rPr>
              <a:t>Final: 8 x 150 (per WB institution) = 1200</a:t>
            </a:r>
            <a:endParaRPr lang="sr-Latn-RS" sz="2800" b="1" dirty="0" smtClean="0">
              <a:solidFill>
                <a:schemeClr val="tx2">
                  <a:lumMod val="60000"/>
                  <a:lumOff val="40000"/>
                </a:schemeClr>
              </a:solidFill>
              <a:latin typeface="Calibri Light" pitchFamily="34" charset="0"/>
              <a:cs typeface="Calibri Light" pitchFamily="34" charset="0"/>
            </a:endParaRPr>
          </a:p>
          <a:p>
            <a:pPr marL="342900" lvl="0" indent="-342900" algn="just">
              <a:spcBef>
                <a:spcPct val="20000"/>
              </a:spcBef>
              <a:buFont typeface="Wingdings" pitchFamily="2" charset="2"/>
              <a:buChar char="Ø"/>
              <a:defRPr/>
            </a:pPr>
            <a:endParaRPr lang="en-US" sz="2800" b="1" dirty="0">
              <a:solidFill>
                <a:schemeClr val="tx2">
                  <a:lumMod val="60000"/>
                  <a:lumOff val="40000"/>
                </a:schemeClr>
              </a:solidFill>
              <a:latin typeface="Calibri Light" pitchFamily="34" charset="0"/>
              <a:cs typeface="Calibri Light" pitchFamily="34" charset="0"/>
            </a:endParaRPr>
          </a:p>
        </p:txBody>
      </p:sp>
      <p:graphicFrame>
        <p:nvGraphicFramePr>
          <p:cNvPr id="13" name="Chart 12"/>
          <p:cNvGraphicFramePr/>
          <p:nvPr/>
        </p:nvGraphicFramePr>
        <p:xfrm>
          <a:off x="533400" y="1524000"/>
          <a:ext cx="7924800" cy="33528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sp>
        <p:nvSpPr>
          <p:cNvPr id="17"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Second risk</a:t>
            </a:r>
            <a:endParaRPr lang="en-US" sz="4000" b="1" dirty="0">
              <a:solidFill>
                <a:schemeClr val="tx2">
                  <a:lumMod val="60000"/>
                  <a:lumOff val="40000"/>
                </a:schemeClr>
              </a:solidFill>
              <a:latin typeface="Calibri Light" pitchFamily="34" charset="0"/>
              <a:cs typeface="Calibri Light" pitchFamily="34" charset="0"/>
            </a:endParaRPr>
          </a:p>
        </p:txBody>
      </p:sp>
      <p:graphicFrame>
        <p:nvGraphicFramePr>
          <p:cNvPr id="13" name="Table 12"/>
          <p:cNvGraphicFramePr>
            <a:graphicFrameLocks noGrp="1"/>
          </p:cNvGraphicFramePr>
          <p:nvPr/>
        </p:nvGraphicFramePr>
        <p:xfrm>
          <a:off x="152400" y="1371601"/>
          <a:ext cx="8610600" cy="4861438"/>
        </p:xfrm>
        <a:graphic>
          <a:graphicData uri="http://schemas.openxmlformats.org/drawingml/2006/table">
            <a:tbl>
              <a:tblPr/>
              <a:tblGrid>
                <a:gridCol w="2870200"/>
                <a:gridCol w="2870200"/>
                <a:gridCol w="2870200"/>
              </a:tblGrid>
              <a:tr h="400072">
                <a:tc>
                  <a:txBody>
                    <a:bodyPr/>
                    <a:lstStyle/>
                    <a:p>
                      <a:pPr>
                        <a:lnSpc>
                          <a:spcPct val="107000"/>
                        </a:lnSpc>
                        <a:spcAft>
                          <a:spcPts val="0"/>
                        </a:spcAft>
                      </a:pPr>
                      <a:r>
                        <a:rPr lang="en-GB" sz="1800" b="1" dirty="0">
                          <a:solidFill>
                            <a:srgbClr val="000000"/>
                          </a:solidFill>
                          <a:latin typeface="Calibri Light" pitchFamily="34" charset="0"/>
                          <a:ea typeface="Calibri"/>
                          <a:cs typeface="Calibri Light" pitchFamily="34" charset="0"/>
                        </a:rPr>
                        <a:t>Risk title</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r>
                        <a:rPr lang="en-GB" sz="1800">
                          <a:solidFill>
                            <a:srgbClr val="000000"/>
                          </a:solidFill>
                          <a:latin typeface="Calibri Light" pitchFamily="34" charset="0"/>
                          <a:ea typeface="Calibri"/>
                          <a:cs typeface="Calibri Light" pitchFamily="34" charset="0"/>
                        </a:rPr>
                        <a:t>Analyse of water sector needs for LLL courses in WB</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146684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Description of risk</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Probability</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(unlikely, </a:t>
                      </a:r>
                      <a:r>
                        <a:rPr lang="en-GB" sz="1800" b="1">
                          <a:solidFill>
                            <a:srgbClr val="000000"/>
                          </a:solidFill>
                          <a:latin typeface="Calibri Light" pitchFamily="34" charset="0"/>
                          <a:ea typeface="Calibri"/>
                          <a:cs typeface="Calibri Light" pitchFamily="34" charset="0"/>
                        </a:rPr>
                        <a:t>likely</a:t>
                      </a:r>
                      <a:r>
                        <a:rPr lang="en-GB" sz="1800">
                          <a:solidFill>
                            <a:srgbClr val="000000"/>
                          </a:solidFill>
                          <a:latin typeface="Calibri Light" pitchFamily="34" charset="0"/>
                          <a:ea typeface="Calibri"/>
                          <a:cs typeface="Calibri Light" pitchFamily="34" charset="0"/>
                        </a:rPr>
                        <a:t>, most likely)</a:t>
                      </a:r>
                      <a:endParaRPr lang="en-US" sz="1800">
                        <a:latin typeface="Calibri Light" pitchFamily="34" charset="0"/>
                        <a:ea typeface="Calibri"/>
                        <a:cs typeface="Calibri Light" pitchFamily="34" charset="0"/>
                      </a:endParaRPr>
                    </a:p>
                    <a:p>
                      <a:pPr>
                        <a:lnSpc>
                          <a:spcPct val="107000"/>
                        </a:lnSpc>
                        <a:spcAft>
                          <a:spcPts val="0"/>
                        </a:spcAft>
                      </a:pPr>
                      <a:r>
                        <a:rPr lang="en-GB" sz="1800" b="1">
                          <a:solidFill>
                            <a:srgbClr val="000000"/>
                          </a:solidFill>
                          <a:latin typeface="Calibri Light" pitchFamily="34" charset="0"/>
                          <a:ea typeface="Calibri"/>
                          <a:cs typeface="Calibri Light" pitchFamily="34" charset="0"/>
                        </a:rPr>
                        <a:t>Impact</a:t>
                      </a:r>
                      <a:endParaRPr lang="en-US" sz="1800">
                        <a:latin typeface="Calibri Light" pitchFamily="34" charset="0"/>
                        <a:ea typeface="Calibri"/>
                        <a:cs typeface="Calibri Light" pitchFamily="34" charset="0"/>
                      </a:endParaRPr>
                    </a:p>
                    <a:p>
                      <a:pPr>
                        <a:lnSpc>
                          <a:spcPct val="107000"/>
                        </a:lnSpc>
                        <a:spcAft>
                          <a:spcPts val="0"/>
                        </a:spcAft>
                      </a:pPr>
                      <a:r>
                        <a:rPr lang="en-GB" sz="1800">
                          <a:solidFill>
                            <a:srgbClr val="000000"/>
                          </a:solidFill>
                          <a:latin typeface="Calibri Light" pitchFamily="34" charset="0"/>
                          <a:ea typeface="Calibri"/>
                          <a:cs typeface="Calibri Light" pitchFamily="34" charset="0"/>
                        </a:rPr>
                        <a:t>(low, </a:t>
                      </a:r>
                      <a:r>
                        <a:rPr lang="en-GB" sz="1800" b="1">
                          <a:solidFill>
                            <a:srgbClr val="000000"/>
                          </a:solidFill>
                          <a:latin typeface="Calibri Light" pitchFamily="34" charset="0"/>
                          <a:ea typeface="Calibri"/>
                          <a:cs typeface="Calibri Light" pitchFamily="34" charset="0"/>
                        </a:rPr>
                        <a:t>medium</a:t>
                      </a:r>
                      <a:r>
                        <a:rPr lang="en-GB" sz="1800">
                          <a:solidFill>
                            <a:srgbClr val="000000"/>
                          </a:solidFill>
                          <a:latin typeface="Calibri Light" pitchFamily="34" charset="0"/>
                          <a:ea typeface="Calibri"/>
                          <a:cs typeface="Calibri Light" pitchFamily="34" charset="0"/>
                        </a:rPr>
                        <a:t>, high)</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a:latin typeface="Calibri Light" pitchFamily="34" charset="0"/>
                          <a:ea typeface="Calibri"/>
                          <a:cs typeface="Calibri Light" pitchFamily="34" charset="0"/>
                        </a:rPr>
                        <a:t>Inadequate number of participants </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Preventive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here what has to be taken into consideration to avoid that a risk occurs</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800" i="1">
                          <a:latin typeface="Calibri Light" pitchFamily="34" charset="0"/>
                          <a:ea typeface="Calibri"/>
                          <a:cs typeface="Calibri Light" pitchFamily="34" charset="0"/>
                        </a:rPr>
                        <a:t>Contact companies in a better manner</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00133">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Corrective action</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a:txBody>
                    <a:bodyPr/>
                    <a:lstStyle/>
                    <a:p>
                      <a:pPr>
                        <a:lnSpc>
                          <a:spcPct val="107000"/>
                        </a:lnSpc>
                        <a:spcAft>
                          <a:spcPts val="0"/>
                        </a:spcAft>
                      </a:pPr>
                      <a:r>
                        <a:rPr lang="sl-SI" sz="1800" i="1">
                          <a:solidFill>
                            <a:srgbClr val="000000"/>
                          </a:solidFill>
                          <a:latin typeface="Calibri Light" pitchFamily="34" charset="0"/>
                          <a:ea typeface="Calibri"/>
                          <a:cs typeface="Calibri Light" pitchFamily="34" charset="0"/>
                        </a:rPr>
                        <a:t>Describe what can be done to decrease the severity and what resources will be needed</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21">
                <a:tc>
                  <a:txBody>
                    <a:bodyPr/>
                    <a:lstStyle/>
                    <a:p>
                      <a:pPr>
                        <a:lnSpc>
                          <a:spcPct val="107000"/>
                        </a:lnSpc>
                        <a:spcAft>
                          <a:spcPts val="0"/>
                        </a:spcAft>
                      </a:pPr>
                      <a:r>
                        <a:rPr lang="en-GB" sz="1800" b="1">
                          <a:solidFill>
                            <a:srgbClr val="000000"/>
                          </a:solidFill>
                          <a:latin typeface="Calibri Light" pitchFamily="34" charset="0"/>
                          <a:ea typeface="Calibri"/>
                          <a:cs typeface="Calibri Light" pitchFamily="34" charset="0"/>
                        </a:rPr>
                        <a:t>Decision of SC, QAC and Project Coordinator</a:t>
                      </a:r>
                      <a:endParaRPr lang="en-US" sz="180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ACB9CA"/>
                    </a:solidFill>
                  </a:tcPr>
                </a:tc>
                <a:tc gridSpan="2">
                  <a:txBody>
                    <a:bodyPr/>
                    <a:lstStyle/>
                    <a:p>
                      <a:pPr>
                        <a:lnSpc>
                          <a:spcPct val="107000"/>
                        </a:lnSpc>
                        <a:spcAft>
                          <a:spcPts val="0"/>
                        </a:spcAft>
                      </a:pPr>
                      <a:endParaRPr lang="en-US" sz="1800" dirty="0">
                        <a:latin typeface="Calibri Light" pitchFamily="34" charset="0"/>
                        <a:ea typeface="Calibri"/>
                        <a:cs typeface="Calibri Light" pitchFamily="34" charset="0"/>
                      </a:endParaRPr>
                    </a:p>
                    <a:p>
                      <a:pPr>
                        <a:lnSpc>
                          <a:spcPct val="107000"/>
                        </a:lnSpc>
                        <a:spcAft>
                          <a:spcPts val="0"/>
                        </a:spcAft>
                      </a:pPr>
                      <a:r>
                        <a:rPr lang="sl-SI" sz="1800" i="1" dirty="0">
                          <a:solidFill>
                            <a:srgbClr val="000000"/>
                          </a:solidFill>
                          <a:latin typeface="Calibri Light" pitchFamily="34" charset="0"/>
                          <a:ea typeface="Calibri"/>
                          <a:cs typeface="Calibri Light" pitchFamily="34" charset="0"/>
                        </a:rPr>
                        <a:t>Provide better promotion of the SWARM activities </a:t>
                      </a:r>
                      <a:endParaRPr lang="en-US" sz="1800" dirty="0">
                        <a:latin typeface="Calibri Light" pitchFamily="34" charset="0"/>
                        <a:ea typeface="Calibri"/>
                        <a:cs typeface="Calibri Light" pitchFamily="34" charset="0"/>
                      </a:endParaRPr>
                    </a:p>
                  </a:txBody>
                  <a:tcPr marL="63207" marR="63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7557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Identification of WB regional issues related to WRM</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WB regional issues related to WRM created </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EU innovations in water policy and EU recommendations and legislation in water sector </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EU water policies and innovation and EU recommendations and legislation in water sector created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1.3 </a:t>
                      </a:r>
                      <a:r>
                        <a:rPr lang="en-GB" sz="1800" b="1" kern="1200" dirty="0" smtClean="0">
                          <a:solidFill>
                            <a:schemeClr val="lt1"/>
                          </a:solidFill>
                          <a:latin typeface="Calibri Light" pitchFamily="34" charset="0"/>
                          <a:ea typeface="+mn-ea"/>
                          <a:cs typeface="Calibri Light" pitchFamily="34" charset="0"/>
                        </a:rPr>
                        <a:t>Analyse of existing curricula related to WRM in both EU and WB partner countries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master curricula related to WRM in EU and WB partner countries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5</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WP1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Analysis of water resources management in the Western Balkan region</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7994316" cy="3413760"/>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1.4 </a:t>
                      </a:r>
                      <a:r>
                        <a:rPr lang="en-GB" sz="1800" b="1" kern="1200" dirty="0" smtClean="0">
                          <a:solidFill>
                            <a:schemeClr val="lt1"/>
                          </a:solidFill>
                          <a:latin typeface="Calibri Light" pitchFamily="34" charset="0"/>
                          <a:ea typeface="+mn-ea"/>
                          <a:cs typeface="Calibri Light" pitchFamily="34" charset="0"/>
                        </a:rPr>
                        <a:t>Identification of needed laboratory resources in WB HEIs and alignment with formed EU HEIs WM laboratory equipment list</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EU HEIs WM laboratory equipment lists created </a:t>
                      </a:r>
                      <a:r>
                        <a:rPr lang="sr-Latn-RS" sz="1600" kern="1200" noProof="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needed resources for harmonization of WB laboratory environment created </a:t>
                      </a:r>
                      <a:endParaRPr lang="sr-Latn-RS" sz="1600" kern="1200" noProof="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BOKU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b="1" u="none" dirty="0" smtClean="0">
                        <a:solidFill>
                          <a:srgbClr val="00B05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1.5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Workshop on innovative practices in the EU water sector: barriers and opportunities</a:t>
                      </a:r>
                      <a:endParaRPr lang="en-US" sz="1800" b="1" kern="1200" dirty="0" smtClean="0">
                        <a:solidFill>
                          <a:schemeClr val="bg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Three-day workshop on innovative practices in the EU water sector organized </a:t>
                      </a:r>
                      <a:r>
                        <a:rPr lang="sr-Latn-RS" sz="1600" kern="1200" dirty="0" smtClean="0">
                          <a:solidFill>
                            <a:schemeClr val="tx1"/>
                          </a:solidFill>
                          <a:latin typeface="Calibri Light" pitchFamily="34" charset="0"/>
                          <a:ea typeface="+mn-ea"/>
                          <a:cs typeface="Calibri Light" pitchFamily="34" charset="0"/>
                        </a:rPr>
                        <a:t> </a:t>
                      </a:r>
                      <a:r>
                        <a:rPr lang="sr-Latn-RS" sz="1600" dirty="0" smtClean="0">
                          <a:solidFill>
                            <a:schemeClr val="tx1"/>
                          </a:solidFill>
                          <a:latin typeface="Calibri Light" pitchFamily="34" charset="0"/>
                          <a:cs typeface="Calibri Light" pitchFamily="34" charset="0"/>
                        </a:rPr>
                        <a:t>(</a:t>
                      </a:r>
                      <a:r>
                        <a:rPr lang="sr-Latn-RS" sz="1600" b="1" kern="1200" noProof="0" dirty="0" smtClean="0">
                          <a:solidFill>
                            <a:schemeClr val="tx1"/>
                          </a:solidFill>
                          <a:latin typeface="Calibri Light" pitchFamily="34" charset="0"/>
                          <a:ea typeface="+mn-ea"/>
                          <a:cs typeface="Calibri Light" pitchFamily="34" charset="0"/>
                        </a:rPr>
                        <a:t>Vienna, 8</a:t>
                      </a:r>
                      <a:r>
                        <a:rPr lang="en-US" sz="1600" b="1" kern="1200" dirty="0" smtClean="0">
                          <a:solidFill>
                            <a:schemeClr val="tx1"/>
                          </a:solidFill>
                          <a:latin typeface="Calibri Light" pitchFamily="34" charset="0"/>
                          <a:ea typeface="+mn-ea"/>
                          <a:cs typeface="Calibri Light" pitchFamily="34" charset="0"/>
                        </a:rPr>
                        <a:t>-</a:t>
                      </a:r>
                      <a:r>
                        <a:rPr lang="sr-Latn-RS" sz="1600" b="1" kern="1200" dirty="0" smtClean="0">
                          <a:solidFill>
                            <a:schemeClr val="tx1"/>
                          </a:solidFill>
                          <a:latin typeface="Calibri Light" pitchFamily="34" charset="0"/>
                          <a:ea typeface="+mn-ea"/>
                          <a:cs typeface="Calibri Light" pitchFamily="34" charset="0"/>
                        </a:rPr>
                        <a:t>10</a:t>
                      </a:r>
                      <a:r>
                        <a:rPr lang="en-US" sz="1600" b="1" kern="1200" dirty="0" smtClean="0">
                          <a:solidFill>
                            <a:schemeClr val="tx1"/>
                          </a:solidFill>
                          <a:latin typeface="Calibri Light" pitchFamily="34" charset="0"/>
                          <a:ea typeface="+mn-ea"/>
                          <a:cs typeface="Calibri Light" pitchFamily="34" charset="0"/>
                        </a:rPr>
                        <a:t> </a:t>
                      </a:r>
                      <a:r>
                        <a:rPr lang="sr-Latn-RS" sz="1600" b="1" kern="1200" dirty="0" smtClean="0">
                          <a:solidFill>
                            <a:schemeClr val="tx1"/>
                          </a:solidFill>
                          <a:latin typeface="Calibri Light" pitchFamily="34" charset="0"/>
                          <a:ea typeface="+mn-ea"/>
                          <a:cs typeface="Calibri Light" pitchFamily="34" charset="0"/>
                        </a:rPr>
                        <a:t>May 2019</a:t>
                      </a:r>
                      <a:r>
                        <a:rPr lang="sr-Latn-RS" sz="1600" kern="1200" dirty="0" smtClean="0">
                          <a:solidFill>
                            <a:schemeClr val="tx1"/>
                          </a:solidFill>
                          <a:latin typeface="Calibri Light" pitchFamily="34" charset="0"/>
                          <a:ea typeface="+mn-ea"/>
                          <a:cs typeface="Calibri Light" pitchFamily="34" charset="0"/>
                        </a:rPr>
                        <a:t>) </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chemeClr val="tx1"/>
                          </a:solidFill>
                          <a:latin typeface="Calibri Light" pitchFamily="34" charset="0"/>
                          <a:ea typeface="+mn-ea"/>
                          <a:cs typeface="Calibri Light" pitchFamily="34" charset="0"/>
                        </a:rPr>
                        <a:t>- </a:t>
                      </a:r>
                      <a:r>
                        <a:rPr lang="en-GB" sz="1600" kern="1200" dirty="0" smtClean="0">
                          <a:solidFill>
                            <a:schemeClr val="tx1"/>
                          </a:solidFill>
                          <a:latin typeface="Calibri Light" pitchFamily="34" charset="0"/>
                          <a:ea typeface="+mn-ea"/>
                          <a:cs typeface="Calibri Light" pitchFamily="34" charset="0"/>
                        </a:rPr>
                        <a:t>Report on innovative practices for WRM in EU created </a:t>
                      </a:r>
                      <a:endParaRPr lang="sr-Latn-RS" sz="1600" kern="1200" dirty="0" smtClean="0">
                        <a:solidFill>
                          <a:schemeClr val="tx1"/>
                        </a:solidFill>
                        <a:latin typeface="Calibri Light" pitchFamily="34" charset="0"/>
                        <a:ea typeface="+mn-ea"/>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BOKU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b="1" u="none" dirty="0" smtClean="0">
                        <a:solidFill>
                          <a:srgbClr val="FF0000"/>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29269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specific competencies and learning outcomes of curricula in WB</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Catalogue of competencies created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courses content and syllabi</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SWARM unique set of courses developed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2.3 </a:t>
                      </a:r>
                      <a:r>
                        <a:rPr lang="en-GB" sz="1800" b="1" kern="1200" dirty="0" smtClean="0">
                          <a:solidFill>
                            <a:schemeClr val="lt1"/>
                          </a:solidFill>
                          <a:latin typeface="Calibri Light" pitchFamily="34" charset="0"/>
                          <a:ea typeface="+mn-ea"/>
                          <a:cs typeface="Calibri Light" pitchFamily="34" charset="0"/>
                        </a:rPr>
                        <a:t>Innovation of existing and development of new master curricula for WRM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SWARM master curricula created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WP2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competence-based curricula aligned with EU trends</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209800"/>
          <a:ext cx="8153400" cy="4207090"/>
        </p:xfrm>
        <a:graphic>
          <a:graphicData uri="http://schemas.openxmlformats.org/drawingml/2006/table">
            <a:tbl>
              <a:tblPr firstRow="1" bandRow="1">
                <a:tableStyleId>{5C22544A-7EE6-4342-B048-85BDC9FD1C3A}</a:tableStyleId>
              </a:tblPr>
              <a:tblGrid>
                <a:gridCol w="6717035"/>
                <a:gridCol w="1436365"/>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2.4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Accreditation of master curricula</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Master curricula accredited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WBC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09</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2.5 </a:t>
                      </a:r>
                      <a:r>
                        <a:rPr lang="en-GB" sz="1800" b="1" kern="1200" dirty="0" smtClean="0">
                          <a:solidFill>
                            <a:schemeClr val="lt1"/>
                          </a:solidFill>
                          <a:latin typeface="Calibri Light" pitchFamily="34" charset="0"/>
                          <a:ea typeface="+mn-ea"/>
                          <a:cs typeface="Calibri Light" pitchFamily="34" charset="0"/>
                        </a:rPr>
                        <a:t>Theme-based training of teaching staff for acquiring new teaching and learning methods</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Teaching staff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EU partners institutions</a:t>
                      </a:r>
                    </a:p>
                    <a:p>
                      <a:pPr marL="0" marR="0" indent="0" algn="just" defTabSz="914400" rtl="0" eaLnBrk="1" fontAlgn="auto" latinLnBrk="0" hangingPunct="1">
                        <a:lnSpc>
                          <a:spcPct val="100000"/>
                        </a:lnSpc>
                        <a:spcBef>
                          <a:spcPts val="0"/>
                        </a:spcBef>
                        <a:spcAft>
                          <a:spcPts val="0"/>
                        </a:spcAft>
                        <a:buClrTx/>
                        <a:buSzTx/>
                        <a:buFontTx/>
                        <a:buNone/>
                        <a:tabLst/>
                        <a:defRPr/>
                      </a:pPr>
                      <a:r>
                        <a:rPr lang="sr-Latn-RS" sz="1600" kern="1200" dirty="0" smtClean="0">
                          <a:solidFill>
                            <a:srgbClr val="00B050"/>
                          </a:solidFill>
                          <a:latin typeface="Calibri Light" pitchFamily="34" charset="0"/>
                          <a:ea typeface="+mn-ea"/>
                          <a:cs typeface="Calibri Light" pitchFamily="34" charset="0"/>
                        </a:rPr>
                        <a:t>29-31 May</a:t>
                      </a:r>
                      <a:r>
                        <a:rPr lang="en-GB" sz="1600" kern="1200" dirty="0" smtClean="0">
                          <a:solidFill>
                            <a:srgbClr val="00B050"/>
                          </a:solidFill>
                          <a:latin typeface="Calibri Light" pitchFamily="34" charset="0"/>
                          <a:ea typeface="+mn-ea"/>
                          <a:cs typeface="Calibri Light" pitchFamily="34" charset="0"/>
                        </a:rPr>
                        <a:t> 2019 </a:t>
                      </a:r>
                      <a:r>
                        <a:rPr lang="en-GB" sz="1600" kern="1200" dirty="0" smtClean="0">
                          <a:solidFill>
                            <a:schemeClr val="tx1"/>
                          </a:solidFill>
                          <a:latin typeface="Calibri Light" pitchFamily="34" charset="0"/>
                          <a:ea typeface="+mn-ea"/>
                          <a:cs typeface="Calibri Light" pitchFamily="34" charset="0"/>
                        </a:rPr>
                        <a:t>– UACEG (16 teaching staff), </a:t>
                      </a:r>
                      <a:r>
                        <a:rPr lang="sr-Latn-RS" sz="1600" kern="1200" dirty="0" smtClean="0">
                          <a:solidFill>
                            <a:srgbClr val="00B050"/>
                          </a:solidFill>
                          <a:latin typeface="Calibri Light" pitchFamily="34" charset="0"/>
                          <a:ea typeface="+mn-ea"/>
                          <a:cs typeface="Calibri Light" pitchFamily="34" charset="0"/>
                        </a:rPr>
                        <a:t>17-19 June </a:t>
                      </a:r>
                      <a:r>
                        <a:rPr lang="en-GB" sz="1600" kern="1200" dirty="0" smtClean="0">
                          <a:solidFill>
                            <a:srgbClr val="00B050"/>
                          </a:solidFill>
                          <a:latin typeface="Calibri Light" pitchFamily="34" charset="0"/>
                          <a:ea typeface="+mn-ea"/>
                          <a:cs typeface="Calibri Light" pitchFamily="34" charset="0"/>
                        </a:rPr>
                        <a:t>2019 </a:t>
                      </a:r>
                      <a:r>
                        <a:rPr lang="en-GB" sz="1600" kern="1200" dirty="0" smtClean="0">
                          <a:solidFill>
                            <a:schemeClr val="tx1"/>
                          </a:solidFill>
                          <a:latin typeface="Calibri Light" pitchFamily="34" charset="0"/>
                          <a:ea typeface="+mn-ea"/>
                          <a:cs typeface="Calibri Light" pitchFamily="34" charset="0"/>
                        </a:rPr>
                        <a:t>– NMBU (16 teaching staff), </a:t>
                      </a:r>
                      <a:r>
                        <a:rPr lang="sr-Latn-RS" sz="1600" kern="1200" dirty="0" smtClean="0">
                          <a:solidFill>
                            <a:srgbClr val="00B050"/>
                          </a:solidFill>
                          <a:latin typeface="Calibri Light" pitchFamily="34" charset="0"/>
                          <a:ea typeface="+mn-ea"/>
                          <a:cs typeface="Calibri Light" pitchFamily="34" charset="0"/>
                        </a:rPr>
                        <a:t>18-20 </a:t>
                      </a:r>
                      <a:r>
                        <a:rPr lang="en-GB" sz="1600" kern="1200" dirty="0" smtClean="0">
                          <a:solidFill>
                            <a:srgbClr val="00B050"/>
                          </a:solidFill>
                          <a:latin typeface="Calibri Light" pitchFamily="34" charset="0"/>
                          <a:ea typeface="+mn-ea"/>
                          <a:cs typeface="Calibri Light" pitchFamily="34" charset="0"/>
                        </a:rPr>
                        <a:t>September 2019 </a:t>
                      </a:r>
                      <a:r>
                        <a:rPr lang="en-GB" sz="1600" kern="1200" dirty="0" smtClean="0">
                          <a:solidFill>
                            <a:schemeClr val="tx1"/>
                          </a:solidFill>
                          <a:latin typeface="Calibri Light" pitchFamily="34" charset="0"/>
                          <a:ea typeface="+mn-ea"/>
                          <a:cs typeface="Calibri Light" pitchFamily="34" charset="0"/>
                        </a:rPr>
                        <a:t>– UNIRIFCE (16 teaching staff), October 2019 – AUTH (16 teaching staff), December 2019 - UL (16 teaching staff), February 2020 - BOKU (16 teaching staff)</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2.6 </a:t>
                      </a:r>
                      <a:r>
                        <a:rPr lang="en-GB" sz="1800" b="1" kern="1200" dirty="0" smtClean="0">
                          <a:solidFill>
                            <a:schemeClr val="lt1"/>
                          </a:solidFill>
                          <a:latin typeface="Calibri Light" pitchFamily="34" charset="0"/>
                          <a:ea typeface="+mn-ea"/>
                          <a:cs typeface="Calibri Light" pitchFamily="34" charset="0"/>
                        </a:rPr>
                        <a:t>Purchasing of literature, software and laboratory equipment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Laboratories equipped</a:t>
                      </a:r>
                      <a:r>
                        <a:rPr lang="en-GB" sz="1800" kern="1200" dirty="0" smtClean="0">
                          <a:solidFill>
                            <a:schemeClr val="dk1"/>
                          </a:solidFill>
                          <a:latin typeface="+mn-lt"/>
                          <a:ea typeface="+mn-ea"/>
                          <a:cs typeface="+mn-cs"/>
                        </a:rPr>
                        <a:t>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AUTh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WP3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Development of trainings for professionals </a:t>
            </a:r>
            <a:endParaRPr lang="sr-Latn-RS" sz="2800" dirty="0" smtClean="0">
              <a:solidFill>
                <a:schemeClr val="tx2">
                  <a:lumMod val="60000"/>
                  <a:lumOff val="40000"/>
                </a:schemeClr>
              </a:solidFill>
              <a:latin typeface="Calibri Light" pitchFamily="34" charset="0"/>
              <a:cs typeface="Calibri Light" pitchFamily="34" charset="0"/>
            </a:endParaRPr>
          </a:p>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in water sector </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33755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3.1</a:t>
                      </a:r>
                      <a:r>
                        <a:rPr lang="en-GB" sz="1800" b="1" dirty="0" smtClean="0">
                          <a:latin typeface="Calibri Light" pitchFamily="34" charset="0"/>
                          <a:cs typeface="Calibri Light" pitchFamily="34" charset="0"/>
                        </a:rPr>
                        <a:t> </a:t>
                      </a:r>
                      <a:r>
                        <a:rPr lang="en-GB" sz="1800" b="1" kern="1200" dirty="0" smtClean="0">
                          <a:solidFill>
                            <a:schemeClr val="lt1"/>
                          </a:solidFill>
                          <a:latin typeface="+mn-lt"/>
                          <a:ea typeface="+mn-ea"/>
                          <a:cs typeface="+mn-cs"/>
                        </a:rPr>
                        <a:t> </a:t>
                      </a:r>
                      <a:r>
                        <a:rPr lang="en-GB" sz="1800" b="1" kern="1200" dirty="0" smtClean="0">
                          <a:solidFill>
                            <a:schemeClr val="lt1"/>
                          </a:solidFill>
                          <a:latin typeface="Calibri Light" pitchFamily="34" charset="0"/>
                          <a:ea typeface="+mn-ea"/>
                          <a:cs typeface="Calibri Light" pitchFamily="34" charset="0"/>
                        </a:rPr>
                        <a:t>Introduction with LLL courses for professionals in water sector in EU </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LLL courses for professionals in EU water sector 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EU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3.2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Analyse of water sector needs for LLL courses in WB</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Survey of water sector needs in WB created</a:t>
                      </a:r>
                      <a:r>
                        <a:rPr lang="en-GB" sz="1800" kern="1200" dirty="0" smtClean="0">
                          <a:solidFill>
                            <a:schemeClr val="dk1"/>
                          </a:solidFill>
                          <a:latin typeface="+mn-lt"/>
                          <a:ea typeface="+mn-ea"/>
                          <a:cs typeface="+mn-cs"/>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a:t>
                      </a:r>
                      <a:r>
                        <a:rPr lang="sr-Latn-RS" sz="1600" baseline="0" noProof="0" dirty="0" smtClean="0">
                          <a:solidFill>
                            <a:srgbClr val="0070C0"/>
                          </a:solidFill>
                          <a:latin typeface="Calibri Light" pitchFamily="34" charset="0"/>
                          <a:cs typeface="Calibri Light" pitchFamily="34" charset="0"/>
                        </a:rPr>
                        <a:t>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19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3.3 </a:t>
                      </a:r>
                      <a:r>
                        <a:rPr lang="en-GB" sz="1800" b="1" kern="1200" dirty="0" smtClean="0">
                          <a:solidFill>
                            <a:schemeClr val="lt1"/>
                          </a:solidFill>
                          <a:latin typeface="Calibri Light" pitchFamily="34" charset="0"/>
                          <a:ea typeface="+mn-ea"/>
                          <a:cs typeface="Calibri Light" pitchFamily="34" charset="0"/>
                        </a:rPr>
                        <a:t>Development of trainings’ content and corresponding educational material</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Trainings’ material prepared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UPKM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03</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12" name="Content Placeholder 2"/>
          <p:cNvSpPr txBox="1">
            <a:spLocks/>
          </p:cNvSpPr>
          <p:nvPr/>
        </p:nvSpPr>
        <p:spPr>
          <a:xfrm>
            <a:off x="381000" y="1295400"/>
            <a:ext cx="8229600" cy="4525963"/>
          </a:xfrm>
          <a:prstGeom prst="rect">
            <a:avLst/>
          </a:prstGeom>
        </p:spPr>
        <p:txBody>
          <a:bodyPr vert="horz" lIns="91440" tIns="45720" rIns="91440" bIns="45720" rtlCol="0">
            <a:noAutofit/>
          </a:bodyPr>
          <a:lstStyle/>
          <a:p>
            <a:pPr algn="just">
              <a:buFont typeface="Wingdings" pitchFamily="2" charset="2"/>
              <a:buChar char="Ø"/>
            </a:pPr>
            <a:endParaRPr lang="en-US" sz="2000" dirty="0">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 xmlns:p14="http://schemas.microsoft.com/office/powerpoint/2010/main" val="4192900708"/>
              </p:ext>
            </p:extLst>
          </p:nvPr>
        </p:nvGraphicFramePr>
        <p:xfrm>
          <a:off x="381000" y="1676400"/>
          <a:ext cx="8382000" cy="4514339"/>
        </p:xfrm>
        <a:graphic>
          <a:graphicData uri="http://schemas.openxmlformats.org/drawingml/2006/table">
            <a:tbl>
              <a:tblPr firstRow="1" bandRow="1">
                <a:tableStyleId>{5C22544A-7EE6-4342-B048-85BDC9FD1C3A}</a:tableStyleId>
              </a:tblPr>
              <a:tblGrid>
                <a:gridCol w="6905363"/>
                <a:gridCol w="1476637"/>
              </a:tblGrid>
              <a:tr h="43796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4.1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developed master curricula</a:t>
                      </a:r>
                      <a:r>
                        <a:rPr lang="en-GB" sz="1800" b="1" dirty="0" smtClean="0">
                          <a:latin typeface="Calibri Light" pitchFamily="34" charset="0"/>
                          <a:cs typeface="Calibri Light" pitchFamily="34" charset="0"/>
                        </a:rPr>
                        <a:t> </a:t>
                      </a:r>
                      <a:endParaRPr lang="en-US" dirty="0" smtClean="0">
                        <a:solidFill>
                          <a:srgbClr val="0070C0"/>
                        </a:solidFill>
                        <a:latin typeface="Calibri Light" pitchFamily="34" charset="0"/>
                        <a:cs typeface="Calibri Light" pitchFamily="34" charset="0"/>
                      </a:endParaRPr>
                    </a:p>
                  </a:txBody>
                  <a:tcPr/>
                </a:tc>
                <a:tc hMerge="1">
                  <a:txBody>
                    <a:bodyPr/>
                    <a:lstStyle/>
                    <a:p>
                      <a:endParaRPr lang="en-US" dirty="0"/>
                    </a:p>
                  </a:txBody>
                  <a:tcPr/>
                </a:tc>
              </a:tr>
              <a:tr h="62883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noProof="0" dirty="0" smtClean="0">
                          <a:solidFill>
                            <a:schemeClr val="tx1"/>
                          </a:solidFill>
                          <a:latin typeface="Calibri Light" pitchFamily="34" charset="0"/>
                          <a:ea typeface="+mn-ea"/>
                          <a:cs typeface="Calibri Light" pitchFamily="34" charset="0"/>
                        </a:rPr>
                        <a:t>Master curricula implemented</a:t>
                      </a:r>
                      <a:r>
                        <a:rPr lang="sr-Latn-RS" sz="1600" kern="1200" noProof="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2555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Implementation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3931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Participants trained</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9015">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4.3 </a:t>
                      </a:r>
                      <a:r>
                        <a:rPr lang="en-GB" sz="1800" b="1" kern="1200" dirty="0" smtClean="0">
                          <a:solidFill>
                            <a:schemeClr val="lt1"/>
                          </a:solidFill>
                          <a:latin typeface="Calibri Light" pitchFamily="34" charset="0"/>
                          <a:ea typeface="+mn-ea"/>
                          <a:cs typeface="Calibri Light" pitchFamily="34" charset="0"/>
                        </a:rPr>
                        <a:t>Self-evaluation of master curricula</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65703">
                <a:tc>
                  <a:txBody>
                    <a:bodyPr/>
                    <a:lstStyle/>
                    <a:p>
                      <a:r>
                        <a:rPr lang="en-GB" sz="1600" kern="1200" dirty="0" smtClean="0">
                          <a:solidFill>
                            <a:schemeClr val="tx1"/>
                          </a:solidFill>
                          <a:latin typeface="Calibri Light" pitchFamily="34" charset="0"/>
                          <a:ea typeface="+mn-ea"/>
                          <a:cs typeface="Calibri Light" pitchFamily="34" charset="0"/>
                        </a:rPr>
                        <a:t>Quality report on master curricula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8</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r h="502443">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4.4</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Self-evaluation of trainings for professionals in water sector</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66570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report on trainings </a:t>
                      </a:r>
                      <a:r>
                        <a:rPr lang="sr-Latn-RS" sz="1600" kern="1200" dirty="0" smtClean="0">
                          <a:solidFill>
                            <a:schemeClr val="tx1"/>
                          </a:solidFill>
                          <a:latin typeface="Calibri Light" pitchFamily="34" charset="0"/>
                          <a:ea typeface="+mn-ea"/>
                          <a:cs typeface="Calibri Light" pitchFamily="34" charset="0"/>
                        </a:rPr>
                        <a:t>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NMBU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WB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02</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u="none" dirty="0" smtClean="0">
                        <a:solidFill>
                          <a:schemeClr val="tx1"/>
                        </a:solidFill>
                        <a:latin typeface="Calibri Light" pitchFamily="34" charset="0"/>
                        <a:cs typeface="Calibri Light" pitchFamily="34" charset="0"/>
                      </a:endParaRPr>
                    </a:p>
                  </a:txBody>
                  <a:tcPr/>
                </a:tc>
              </a:tr>
            </a:tbl>
          </a:graphicData>
        </a:graphic>
      </p:graphicFrame>
      <p:sp>
        <p:nvSpPr>
          <p:cNvPr id="15"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WP4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6" name="Content Placeholder 2"/>
          <p:cNvSpPr txBox="1">
            <a:spLocks/>
          </p:cNvSpPr>
          <p:nvPr/>
        </p:nvSpPr>
        <p:spPr>
          <a:xfrm>
            <a:off x="381000" y="1219200"/>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600" dirty="0" smtClean="0">
                <a:solidFill>
                  <a:schemeClr val="tx2">
                    <a:lumMod val="60000"/>
                    <a:lumOff val="40000"/>
                  </a:schemeClr>
                </a:solidFill>
                <a:latin typeface="Calibri Light" pitchFamily="34" charset="0"/>
                <a:cs typeface="Calibri Light" pitchFamily="34" charset="0"/>
              </a:rPr>
              <a:t>Implementation of developed master curricula and trainings</a:t>
            </a:r>
            <a:endParaRPr lang="en-US" sz="2600" dirty="0">
              <a:latin typeface="Calibri Light" pitchFamily="34" charset="0"/>
              <a:cs typeface="Calibri Light" pitchFamily="34" charset="0"/>
            </a:endParaRPr>
          </a:p>
        </p:txBody>
      </p:sp>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3536530"/>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5.1</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Development of the Quality and Assurance Plan</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Quality and Assurance Plan </a:t>
                      </a:r>
                      <a:r>
                        <a:rPr lang="sr-Latn-RS" sz="1600" kern="1200" dirty="0" smtClean="0">
                          <a:solidFill>
                            <a:schemeClr val="tx1"/>
                          </a:solidFill>
                          <a:latin typeface="Calibri Light" pitchFamily="34" charset="0"/>
                          <a:ea typeface="+mn-ea"/>
                          <a:cs typeface="Calibri Light" pitchFamily="34" charset="0"/>
                        </a:rPr>
                        <a:t>(v05) </a:t>
                      </a:r>
                      <a:r>
                        <a:rPr lang="en-GB" sz="1600" kern="1200" dirty="0" smtClean="0">
                          <a:solidFill>
                            <a:schemeClr val="tx1"/>
                          </a:solidFill>
                          <a:latin typeface="Calibri Light" pitchFamily="34" charset="0"/>
                          <a:ea typeface="+mn-ea"/>
                          <a:cs typeface="Calibri Light" pitchFamily="34" charset="0"/>
                        </a:rPr>
                        <a:t>created</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QAC team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04</a:t>
                      </a:r>
                      <a:r>
                        <a:rPr lang="en-US" sz="1600" u="none" dirty="0" smtClean="0">
                          <a:solidFill>
                            <a:schemeClr val="tx1"/>
                          </a:solidFill>
                          <a:latin typeface="Calibri Light" pitchFamily="34" charset="0"/>
                          <a:cs typeface="Calibri Light" pitchFamily="34" charset="0"/>
                        </a:rPr>
                        <a:t>.201</a:t>
                      </a:r>
                      <a:r>
                        <a:rPr lang="sr-Latn-RS" sz="1600" u="none" dirty="0" smtClean="0">
                          <a:solidFill>
                            <a:schemeClr val="tx1"/>
                          </a:solidFill>
                          <a:latin typeface="Calibri Light" pitchFamily="34" charset="0"/>
                          <a:cs typeface="Calibri Light" pitchFamily="34" charset="0"/>
                        </a:rPr>
                        <a:t>9</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00B050"/>
                          </a:solidFill>
                          <a:latin typeface="Calibri Light" pitchFamily="34" charset="0"/>
                          <a:cs typeface="Calibri Light" pitchFamily="34" charset="0"/>
                        </a:rPr>
                        <a:t>COMPLETED</a:t>
                      </a: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5.2</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Regular Quality Assurance Committee meetings </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Minutes of the meetings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aseline="0" noProof="0" dirty="0" smtClean="0">
                          <a:solidFill>
                            <a:srgbClr val="0070C0"/>
                          </a:solidFill>
                          <a:latin typeface="Calibri Light" pitchFamily="34" charset="0"/>
                          <a:cs typeface="Calibri Light" pitchFamily="34" charset="0"/>
                        </a:rPr>
                        <a:t>First: 10 May 2019, Vienna, </a:t>
                      </a:r>
                      <a:r>
                        <a:rPr lang="sr-Latn-RS" sz="1600" baseline="0" noProof="0" dirty="0" smtClean="0">
                          <a:solidFill>
                            <a:srgbClr val="00B050"/>
                          </a:solidFill>
                          <a:latin typeface="Calibri Light" pitchFamily="34" charset="0"/>
                          <a:cs typeface="Calibri Light" pitchFamily="34" charset="0"/>
                        </a:rPr>
                        <a:t>Second: 19 September 2019, Rijeka </a:t>
                      </a:r>
                      <a:endParaRPr lang="en-US" sz="1600" dirty="0" smtClean="0">
                        <a:solidFill>
                          <a:srgbClr val="00B050"/>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10</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rgbClr val="FF0000"/>
                          </a:solidFill>
                          <a:latin typeface="Calibri Light" pitchFamily="34" charset="0"/>
                          <a:cs typeface="Calibri Light" pitchFamily="34" charset="0"/>
                        </a:rPr>
                        <a:t>IN PROGRESS</a:t>
                      </a:r>
                      <a:endParaRPr lang="en-US" sz="1600" u="none" dirty="0" smtClean="0">
                        <a:solidFill>
                          <a:schemeClr val="tx1"/>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Calibri Light" pitchFamily="34" charset="0"/>
                          <a:ea typeface="+mn-ea"/>
                          <a:cs typeface="Calibri Light" pitchFamily="34" charset="0"/>
                        </a:rPr>
                        <a:t>5.3 </a:t>
                      </a:r>
                      <a:r>
                        <a:rPr lang="en-GB" sz="1800" b="1" kern="1200" dirty="0" smtClean="0">
                          <a:solidFill>
                            <a:schemeClr val="lt1"/>
                          </a:solidFill>
                          <a:latin typeface="Calibri Light" pitchFamily="34" charset="0"/>
                          <a:ea typeface="+mn-ea"/>
                          <a:cs typeface="Calibri Light" pitchFamily="34" charset="0"/>
                        </a:rPr>
                        <a:t>External evaluation of the project</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GB" sz="1600" kern="1200" dirty="0" smtClean="0">
                          <a:solidFill>
                            <a:schemeClr val="tx1"/>
                          </a:solidFill>
                          <a:latin typeface="Calibri Light" pitchFamily="34" charset="0"/>
                          <a:ea typeface="+mn-ea"/>
                          <a:cs typeface="Calibri Light" pitchFamily="34" charset="0"/>
                        </a:rPr>
                        <a:t>Report on the external quality evaluation  </a:t>
                      </a:r>
                      <a:r>
                        <a:rPr lang="sr-Latn-RS" sz="160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a:t>
                      </a:r>
                      <a:r>
                        <a:rPr lang="sr-Latn-RS" sz="1600" noProof="0" dirty="0" smtClean="0">
                          <a:solidFill>
                            <a:schemeClr val="tx1"/>
                          </a:solidFill>
                          <a:latin typeface="Calibri Light" pitchFamily="34" charset="0"/>
                          <a:cs typeface="Calibri Light" pitchFamily="34" charset="0"/>
                        </a:rPr>
                        <a:t>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kern="1200" dirty="0" smtClean="0">
                        <a:solidFill>
                          <a:schemeClr val="tx1"/>
                        </a:solidFill>
                        <a:latin typeface="Calibri Light" pitchFamily="34" charset="0"/>
                        <a:ea typeface="+mn-ea"/>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.0</a:t>
                      </a:r>
                      <a:r>
                        <a:rPr lang="sr-Latn-RS" sz="1600" u="none" dirty="0" smtClean="0">
                          <a:solidFill>
                            <a:schemeClr val="tx1"/>
                          </a:solidFill>
                          <a:latin typeface="Calibri Light" pitchFamily="34" charset="0"/>
                          <a:cs typeface="Calibri Light" pitchFamily="34" charset="0"/>
                        </a:rPr>
                        <a:t>6</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Process 10"/>
          <p:cNvSpPr/>
          <p:nvPr/>
        </p:nvSpPr>
        <p:spPr>
          <a:xfrm>
            <a:off x="0" y="6273225"/>
            <a:ext cx="9144000" cy="584775"/>
          </a:xfrm>
          <a:prstGeom prst="flowChartProcess">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Content Placeholder 3"/>
          <p:cNvPicPr>
            <a:picLocks noGrp="1" noChangeAspect="1"/>
          </p:cNvPicPr>
          <p:nvPr>
            <p:ph idx="1"/>
          </p:nvPr>
        </p:nvPicPr>
        <p:blipFill>
          <a:blip r:embed="rId3" cstate="print">
            <a:extLst>
              <a:ext uri="{28A0092B-C50C-407E-A947-70E740481C1C}">
                <a14:useLocalDpi xmlns="" xmlns:a14="http://schemas.microsoft.com/office/drawing/2010/main" val="0"/>
              </a:ext>
            </a:extLst>
          </a:blip>
          <a:stretch>
            <a:fillRect/>
          </a:stretch>
        </p:blipFill>
        <p:spPr>
          <a:xfrm>
            <a:off x="533401" y="104570"/>
            <a:ext cx="1743324" cy="423940"/>
          </a:xfrm>
        </p:spPr>
      </p:pic>
      <p:pic>
        <p:nvPicPr>
          <p:cNvPr id="6" name="Picture 5"/>
          <p:cNvPicPr>
            <a:picLocks noChangeAspect="1"/>
          </p:cNvPicPr>
          <p:nvPr/>
        </p:nvPicPr>
        <p:blipFill>
          <a:blip r:embed="rId4" cstate="print">
            <a:extLst>
              <a:ext uri="{28A0092B-C50C-407E-A947-70E740481C1C}">
                <a14:useLocalDpi xmlns="" xmlns:a14="http://schemas.microsoft.com/office/drawing/2010/main" val="0"/>
              </a:ext>
            </a:extLst>
          </a:blip>
          <a:stretch>
            <a:fillRect/>
          </a:stretch>
        </p:blipFill>
        <p:spPr>
          <a:xfrm>
            <a:off x="7237053" y="103258"/>
            <a:ext cx="1675148" cy="425252"/>
          </a:xfrm>
          <a:prstGeom prst="rect">
            <a:avLst/>
          </a:prstGeom>
        </p:spPr>
      </p:pic>
      <p:pic>
        <p:nvPicPr>
          <p:cNvPr id="7" name="Picture 6"/>
          <p:cNvPicPr>
            <a:picLocks noChangeAspect="1"/>
          </p:cNvPicPr>
          <p:nvPr/>
        </p:nvPicPr>
        <p:blipFill>
          <a:blip r:embed="rId5" cstate="print">
            <a:extLst>
              <a:ext uri="{28A0092B-C50C-407E-A947-70E740481C1C}">
                <a14:useLocalDpi xmlns="" xmlns:a14="http://schemas.microsoft.com/office/drawing/2010/main" val="0"/>
              </a:ext>
            </a:extLst>
          </a:blip>
          <a:stretch>
            <a:fillRect/>
          </a:stretch>
        </p:blipFill>
        <p:spPr>
          <a:xfrm rot="21151370">
            <a:off x="15475" y="229266"/>
            <a:ext cx="3555698" cy="491177"/>
          </a:xfrm>
          <a:prstGeom prst="rect">
            <a:avLst/>
          </a:prstGeom>
        </p:spPr>
      </p:pic>
      <p:sp>
        <p:nvSpPr>
          <p:cNvPr id="8" name="Rectangle 7"/>
          <p:cNvSpPr/>
          <p:nvPr/>
        </p:nvSpPr>
        <p:spPr>
          <a:xfrm>
            <a:off x="4482" y="6273225"/>
            <a:ext cx="6091518" cy="584775"/>
          </a:xfrm>
          <a:prstGeom prst="rect">
            <a:avLst/>
          </a:prstGeom>
        </p:spPr>
        <p:txBody>
          <a:bodyPr wrap="square">
            <a:spAutoFit/>
          </a:bodyPr>
          <a:lstStyle/>
          <a:p>
            <a:r>
              <a:rPr lang="en-US" sz="1600" dirty="0">
                <a:solidFill>
                  <a:schemeClr val="bg1"/>
                </a:solidFill>
              </a:rPr>
              <a:t>Strengthening of master curricula in water resources  </a:t>
            </a:r>
            <a:r>
              <a:rPr lang="en-US" sz="1600" dirty="0" smtClean="0">
                <a:solidFill>
                  <a:schemeClr val="bg1"/>
                </a:solidFill>
              </a:rPr>
              <a:t>management </a:t>
            </a:r>
          </a:p>
          <a:p>
            <a:r>
              <a:rPr lang="en-US" sz="1600" dirty="0" smtClean="0">
                <a:solidFill>
                  <a:schemeClr val="bg1"/>
                </a:solidFill>
              </a:rPr>
              <a:t>for </a:t>
            </a:r>
            <a:r>
              <a:rPr lang="en-US" sz="1600" dirty="0">
                <a:solidFill>
                  <a:schemeClr val="bg1"/>
                </a:solidFill>
              </a:rPr>
              <a:t>the Western Balkans HEIs and stakeholders</a:t>
            </a:r>
          </a:p>
        </p:txBody>
      </p:sp>
      <p:sp>
        <p:nvSpPr>
          <p:cNvPr id="10" name="Rectangle 9"/>
          <p:cNvSpPr/>
          <p:nvPr/>
        </p:nvSpPr>
        <p:spPr>
          <a:xfrm>
            <a:off x="7086600" y="6488668"/>
            <a:ext cx="1976054" cy="369332"/>
          </a:xfrm>
          <a:prstGeom prst="rect">
            <a:avLst/>
          </a:prstGeom>
        </p:spPr>
        <p:txBody>
          <a:bodyPr wrap="none">
            <a:spAutoFit/>
          </a:bodyPr>
          <a:lstStyle/>
          <a:p>
            <a:r>
              <a:rPr lang="en-US" dirty="0"/>
              <a:t> </a:t>
            </a:r>
            <a:r>
              <a:rPr lang="en-US" sz="1600" dirty="0">
                <a:solidFill>
                  <a:schemeClr val="bg1"/>
                </a:solidFill>
              </a:rPr>
              <a:t>www.swarm.ni.ac.rs</a:t>
            </a:r>
          </a:p>
        </p:txBody>
      </p:sp>
      <p:sp>
        <p:nvSpPr>
          <p:cNvPr id="9" name="Title 1"/>
          <p:cNvSpPr>
            <a:spLocks noGrp="1"/>
          </p:cNvSpPr>
          <p:nvPr>
            <p:ph type="title"/>
          </p:nvPr>
        </p:nvSpPr>
        <p:spPr>
          <a:xfrm>
            <a:off x="457200" y="533400"/>
            <a:ext cx="8229600" cy="838200"/>
          </a:xfrm>
        </p:spPr>
        <p:txBody>
          <a:bodyPr>
            <a:noAutofit/>
          </a:bodyPr>
          <a:lstStyle/>
          <a:p>
            <a:r>
              <a:rPr lang="sr-Latn-RS" sz="4000" dirty="0" smtClean="0">
                <a:solidFill>
                  <a:schemeClr val="tx2">
                    <a:lumMod val="60000"/>
                    <a:lumOff val="40000"/>
                  </a:schemeClr>
                </a:solidFill>
              </a:rPr>
              <a:t>WP5 – to do list</a:t>
            </a:r>
            <a:endParaRPr lang="en-US" sz="4000" b="1" dirty="0">
              <a:solidFill>
                <a:schemeClr val="tx2">
                  <a:lumMod val="60000"/>
                  <a:lumOff val="40000"/>
                </a:schemeClr>
              </a:solidFill>
              <a:latin typeface="Calibri Light" pitchFamily="34" charset="0"/>
              <a:cs typeface="Calibri Light" pitchFamily="34" charset="0"/>
            </a:endParaRPr>
          </a:p>
        </p:txBody>
      </p:sp>
      <p:sp>
        <p:nvSpPr>
          <p:cNvPr id="12" name="Content Placeholder 2"/>
          <p:cNvSpPr txBox="1">
            <a:spLocks/>
          </p:cNvSpPr>
          <p:nvPr/>
        </p:nvSpPr>
        <p:spPr>
          <a:xfrm>
            <a:off x="381000" y="1295401"/>
            <a:ext cx="8229600" cy="914400"/>
          </a:xfrm>
          <a:prstGeom prst="rect">
            <a:avLst/>
          </a:prstGeom>
        </p:spPr>
        <p:txBody>
          <a:bodyPr vert="horz" lIns="91440" tIns="45720" rIns="91440" bIns="45720" rtlCol="0">
            <a:noAutofit/>
          </a:bodyPr>
          <a:lstStyle/>
          <a:p>
            <a:pPr marL="342900" lvl="0" indent="-342900" algn="ctr">
              <a:spcBef>
                <a:spcPct val="20000"/>
              </a:spcBef>
              <a:defRPr/>
            </a:pPr>
            <a:r>
              <a:rPr lang="en-GB" sz="2800" dirty="0" smtClean="0">
                <a:solidFill>
                  <a:schemeClr val="tx2">
                    <a:lumMod val="60000"/>
                    <a:lumOff val="40000"/>
                  </a:schemeClr>
                </a:solidFill>
                <a:latin typeface="Calibri Light" pitchFamily="34" charset="0"/>
                <a:cs typeface="Calibri Light" pitchFamily="34" charset="0"/>
              </a:rPr>
              <a:t>Quality assurance and monitoring</a:t>
            </a:r>
            <a:endParaRPr kumimoji="0" lang="en-US" sz="2600" b="0" i="0" u="none" strike="noStrike" kern="1200" cap="none" spc="0" normalizeH="0" baseline="0" noProof="0" dirty="0">
              <a:ln>
                <a:noFill/>
              </a:ln>
              <a:solidFill>
                <a:schemeClr val="tx1"/>
              </a:solidFill>
              <a:effectLst/>
              <a:uLnTx/>
              <a:uFillTx/>
              <a:latin typeface="Calibri Light" pitchFamily="34" charset="0"/>
              <a:cs typeface="Calibri Light" pitchFamily="34" charset="0"/>
            </a:endParaRPr>
          </a:p>
        </p:txBody>
      </p:sp>
      <p:graphicFrame>
        <p:nvGraphicFramePr>
          <p:cNvPr id="13" name="Table 12"/>
          <p:cNvGraphicFramePr>
            <a:graphicFrameLocks noGrp="1"/>
          </p:cNvGraphicFramePr>
          <p:nvPr>
            <p:extLst>
              <p:ext uri="{D42A27DB-BD31-4B8C-83A1-F6EECF244321}">
                <p14:modId xmlns:p14="http://schemas.microsoft.com/office/powerpoint/2010/main" xmlns="" val="4192900708"/>
              </p:ext>
            </p:extLst>
          </p:nvPr>
        </p:nvGraphicFramePr>
        <p:xfrm>
          <a:off x="533400" y="2301241"/>
          <a:ext cx="8229600" cy="2484119"/>
        </p:xfrm>
        <a:graphic>
          <a:graphicData uri="http://schemas.openxmlformats.org/drawingml/2006/table">
            <a:tbl>
              <a:tblPr firstRow="1" bandRow="1">
                <a:tableStyleId>{5C22544A-7EE6-4342-B048-85BDC9FD1C3A}</a:tableStyleId>
              </a:tblPr>
              <a:tblGrid>
                <a:gridCol w="6779811"/>
                <a:gridCol w="1449789"/>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latin typeface="Calibri Light" pitchFamily="34" charset="0"/>
                          <a:cs typeface="Calibri Light" pitchFamily="34" charset="0"/>
                        </a:rPr>
                        <a:t>5.4</a:t>
                      </a:r>
                      <a:r>
                        <a:rPr lang="en-GB" sz="1800" b="1" dirty="0" smtClean="0">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External financial control</a:t>
                      </a:r>
                      <a:endParaRPr lang="en-US" sz="1800" b="1" kern="1200" dirty="0" smtClean="0">
                        <a:solidFill>
                          <a:schemeClr val="lt1"/>
                        </a:solidFill>
                        <a:latin typeface="Calibri Light" pitchFamily="34" charset="0"/>
                        <a:ea typeface="+mn-ea"/>
                        <a:cs typeface="Calibri Light" pitchFamily="34" charset="0"/>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external audit</a:t>
                      </a:r>
                      <a:r>
                        <a:rPr lang="sr-Latn-RS" sz="1600" kern="1200" dirty="0" smtClean="0">
                          <a:solidFill>
                            <a:schemeClr val="tx1"/>
                          </a:solidFill>
                          <a:latin typeface="Calibri Light" pitchFamily="34" charset="0"/>
                          <a:ea typeface="+mn-ea"/>
                          <a:cs typeface="Calibri Light" pitchFamily="34" charset="0"/>
                        </a:rPr>
                        <a:t> </a:t>
                      </a:r>
                      <a:r>
                        <a:rPr lang="sr-Latn-RS" sz="1600" noProof="0" dirty="0" smtClean="0">
                          <a:solidFill>
                            <a:schemeClr val="tx1"/>
                          </a:solidFill>
                          <a:latin typeface="Calibri Light" pitchFamily="34" charset="0"/>
                          <a:cs typeface="Calibri Light" pitchFamily="34" charset="0"/>
                        </a:rPr>
                        <a:t>– </a:t>
                      </a:r>
                      <a:r>
                        <a:rPr lang="sr-Latn-RS" sz="1600" kern="1200" baseline="0" noProof="0" dirty="0" smtClean="0">
                          <a:solidFill>
                            <a:srgbClr val="0070C0"/>
                          </a:solidFill>
                          <a:latin typeface="Calibri Light" pitchFamily="34" charset="0"/>
                          <a:ea typeface="+mn-ea"/>
                          <a:cs typeface="Calibri Light" pitchFamily="34" charset="0"/>
                        </a:rPr>
                        <a:t>UNI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11</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21</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latin typeface="Calibri Light" pitchFamily="34" charset="0"/>
                          <a:cs typeface="Calibri Light" pitchFamily="34" charset="0"/>
                        </a:rPr>
                        <a:t>5.5</a:t>
                      </a:r>
                      <a:r>
                        <a:rPr lang="en-GB" sz="1800" b="1" dirty="0" smtClean="0">
                          <a:solidFill>
                            <a:schemeClr val="bg1"/>
                          </a:solidFill>
                          <a:latin typeface="Calibri Light" pitchFamily="34" charset="0"/>
                          <a:cs typeface="Calibri Light" pitchFamily="34" charset="0"/>
                        </a:rPr>
                        <a:t> </a:t>
                      </a:r>
                      <a:r>
                        <a:rPr lang="en-GB" sz="1800" b="1" kern="1200" dirty="0" smtClean="0">
                          <a:solidFill>
                            <a:schemeClr val="lt1"/>
                          </a:solidFill>
                          <a:latin typeface="Calibri Light" pitchFamily="34" charset="0"/>
                          <a:ea typeface="+mn-ea"/>
                          <a:cs typeface="Calibri Light" pitchFamily="34" charset="0"/>
                        </a:rPr>
                        <a:t>Inter-project coaching</a:t>
                      </a:r>
                      <a:endParaRPr lang="en-US" sz="1800" b="1" kern="1200" dirty="0" smtClean="0">
                        <a:solidFill>
                          <a:schemeClr val="lt1"/>
                        </a:solidFill>
                        <a:latin typeface="Calibri Light" pitchFamily="34" charset="0"/>
                        <a:ea typeface="+mn-ea"/>
                        <a:cs typeface="Calibri Light" pitchFamily="34" charset="0"/>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600" kern="1200" dirty="0" smtClean="0">
                          <a:solidFill>
                            <a:schemeClr val="tx1"/>
                          </a:solidFill>
                          <a:latin typeface="Calibri Light" pitchFamily="34" charset="0"/>
                          <a:ea typeface="+mn-ea"/>
                          <a:cs typeface="Calibri Light" pitchFamily="34" charset="0"/>
                        </a:rPr>
                        <a:t>Report on the inter-project coaching </a:t>
                      </a:r>
                      <a:r>
                        <a:rPr lang="en-US" sz="1600" b="0" i="0" u="none" strike="noStrike" kern="1200" baseline="0" dirty="0" smtClean="0">
                          <a:solidFill>
                            <a:schemeClr val="dk1"/>
                          </a:solidFill>
                          <a:latin typeface="Calibri Light" pitchFamily="34" charset="0"/>
                          <a:ea typeface="+mn-ea"/>
                          <a:cs typeface="Calibri Light" pitchFamily="34" charset="0"/>
                        </a:rPr>
                        <a:t>– </a:t>
                      </a:r>
                      <a:r>
                        <a:rPr lang="sr-Latn-RS" sz="1600" baseline="0" noProof="0" dirty="0" smtClean="0">
                          <a:solidFill>
                            <a:srgbClr val="0070C0"/>
                          </a:solidFill>
                          <a:latin typeface="Calibri Light" pitchFamily="34" charset="0"/>
                          <a:cs typeface="Calibri Light" pitchFamily="34" charset="0"/>
                        </a:rPr>
                        <a:t>UL </a:t>
                      </a:r>
                      <a:r>
                        <a:rPr lang="en-GB" sz="1600" baseline="0" noProof="0" dirty="0" smtClean="0">
                          <a:solidFill>
                            <a:srgbClr val="0070C0"/>
                          </a:solidFill>
                          <a:latin typeface="Calibri Light" pitchFamily="34" charset="0"/>
                          <a:cs typeface="Calibri Light" pitchFamily="34" charset="0"/>
                        </a:rPr>
                        <a:t>in consultation with </a:t>
                      </a:r>
                      <a:r>
                        <a:rPr lang="sr-Latn-RS" sz="1600" baseline="0" noProof="0" dirty="0" smtClean="0">
                          <a:solidFill>
                            <a:srgbClr val="0070C0"/>
                          </a:solidFill>
                          <a:latin typeface="Calibri Light" pitchFamily="34" charset="0"/>
                          <a:cs typeface="Calibri Light" pitchFamily="34" charset="0"/>
                        </a:rPr>
                        <a:t>contact persons from all institutions</a:t>
                      </a:r>
                      <a:endParaRPr lang="en-US" sz="1600" dirty="0" smtClean="0">
                        <a:solidFill>
                          <a:schemeClr val="tx1"/>
                        </a:solidFill>
                        <a:latin typeface="Calibri Light" pitchFamily="34" charset="0"/>
                        <a:cs typeface="Calibri Light" pitchFamily="34"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latin typeface="Calibri Light" pitchFamily="34" charset="0"/>
                          <a:cs typeface="Calibri Light" pitchFamily="34" charset="0"/>
                        </a:rPr>
                        <a:t>14</a:t>
                      </a:r>
                      <a:r>
                        <a:rPr lang="en-US" sz="1600" u="none" dirty="0" smtClean="0">
                          <a:solidFill>
                            <a:schemeClr val="tx1"/>
                          </a:solidFill>
                          <a:latin typeface="Calibri Light" pitchFamily="34" charset="0"/>
                          <a:cs typeface="Calibri Light" pitchFamily="34" charset="0"/>
                        </a:rPr>
                        <a:t>.</a:t>
                      </a:r>
                      <a:r>
                        <a:rPr lang="sr-Latn-RS" sz="1600" u="none" dirty="0" smtClean="0">
                          <a:solidFill>
                            <a:schemeClr val="tx1"/>
                          </a:solidFill>
                          <a:latin typeface="Calibri Light" pitchFamily="34" charset="0"/>
                          <a:cs typeface="Calibri Light" pitchFamily="34" charset="0"/>
                        </a:rPr>
                        <a:t>05</a:t>
                      </a:r>
                      <a:r>
                        <a:rPr lang="en-US" sz="1600" u="none" dirty="0" smtClean="0">
                          <a:solidFill>
                            <a:schemeClr val="tx1"/>
                          </a:solidFill>
                          <a:latin typeface="Calibri Light" pitchFamily="34" charset="0"/>
                          <a:cs typeface="Calibri Light" pitchFamily="34" charset="0"/>
                        </a:rPr>
                        <a:t>.20</a:t>
                      </a:r>
                      <a:r>
                        <a:rPr lang="sr-Latn-RS" sz="1600" u="none" dirty="0" smtClean="0">
                          <a:solidFill>
                            <a:schemeClr val="tx1"/>
                          </a:solidFill>
                          <a:latin typeface="Calibri Light" pitchFamily="34" charset="0"/>
                          <a:cs typeface="Calibri Light" pitchFamily="34" charset="0"/>
                        </a:rPr>
                        <a:t>20</a:t>
                      </a:r>
                    </a:p>
                    <a:p>
                      <a:pPr marL="0" marR="0" indent="0" algn="l" defTabSz="914400" rtl="0" eaLnBrk="1" fontAlgn="auto" latinLnBrk="0" hangingPunct="1">
                        <a:lnSpc>
                          <a:spcPct val="100000"/>
                        </a:lnSpc>
                        <a:spcBef>
                          <a:spcPts val="0"/>
                        </a:spcBef>
                        <a:spcAft>
                          <a:spcPts val="0"/>
                        </a:spcAft>
                        <a:buClrTx/>
                        <a:buSzTx/>
                        <a:buFontTx/>
                        <a:buNone/>
                        <a:tabLst/>
                        <a:defRPr/>
                      </a:pPr>
                      <a:r>
                        <a:rPr lang="sr-Latn-RS" sz="1600" b="1" u="none" dirty="0" smtClean="0">
                          <a:solidFill>
                            <a:schemeClr val="accent6">
                              <a:lumMod val="75000"/>
                            </a:schemeClr>
                          </a:solidFill>
                          <a:latin typeface="Calibri Light" pitchFamily="34" charset="0"/>
                          <a:cs typeface="Calibri Light" pitchFamily="34" charset="0"/>
                        </a:rPr>
                        <a:t>FORTHCOMING</a:t>
                      </a:r>
                      <a:endParaRPr lang="en-US" sz="1600" b="1" u="none" dirty="0" smtClean="0">
                        <a:solidFill>
                          <a:schemeClr val="accent6">
                            <a:lumMod val="75000"/>
                          </a:schemeClr>
                        </a:solidFill>
                        <a:latin typeface="Calibri Light" pitchFamily="34" charset="0"/>
                        <a:cs typeface="Calibri Light"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latin typeface="Calibri Light" pitchFamily="34" charset="0"/>
                        <a:cs typeface="Calibri Light" pitchFamily="34" charset="0"/>
                      </a:endParaRPr>
                    </a:p>
                  </a:txBody>
                  <a:tcPr/>
                </a:tc>
              </a:tr>
            </a:tbl>
          </a:graphicData>
        </a:graphic>
      </p:graphicFrame>
    </p:spTree>
    <p:extLst>
      <p:ext uri="{BB962C8B-B14F-4D97-AF65-F5344CB8AC3E}">
        <p14:creationId xmlns="" xmlns:p14="http://schemas.microsoft.com/office/powerpoint/2010/main" val="31884283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1698</TotalTime>
  <Words>2022</Words>
  <Application>Microsoft Office PowerPoint</Application>
  <PresentationFormat>On-screen Show (4:3)</PresentationFormat>
  <Paragraphs>309</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Slide 1</vt:lpstr>
      <vt:lpstr>WP1 – to do list</vt:lpstr>
      <vt:lpstr>WP1 – to do list</vt:lpstr>
      <vt:lpstr>WP2 – to do list</vt:lpstr>
      <vt:lpstr>WP2 – to do list</vt:lpstr>
      <vt:lpstr>WP3 – to do list</vt:lpstr>
      <vt:lpstr>WP4 – to do list</vt:lpstr>
      <vt:lpstr>WP5 – to do list</vt:lpstr>
      <vt:lpstr>WP5 – to do list</vt:lpstr>
      <vt:lpstr>WP6 – to do list</vt:lpstr>
      <vt:lpstr>WP6 – to do list</vt:lpstr>
      <vt:lpstr>WP7 – to do list</vt:lpstr>
      <vt:lpstr>WP7 – to do list</vt:lpstr>
      <vt:lpstr>Preventive field monitoring visit –  to do list</vt:lpstr>
      <vt:lpstr>Preventive field monitoring visit</vt:lpstr>
      <vt:lpstr>Preventive field monitoring visit</vt:lpstr>
      <vt:lpstr>First risk</vt:lpstr>
      <vt:lpstr>Second risk</vt:lpstr>
      <vt:lpstr>Second risk</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Milan</dc:creator>
  <cp:lastModifiedBy>Milan</cp:lastModifiedBy>
  <cp:revision>41</cp:revision>
  <dcterms:created xsi:type="dcterms:W3CDTF">2006-08-16T00:00:00Z</dcterms:created>
  <dcterms:modified xsi:type="dcterms:W3CDTF">2019-05-07T18:12:44Z</dcterms:modified>
</cp:coreProperties>
</file>